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4" d="100"/>
          <a:sy n="104" d="100"/>
        </p:scale>
        <p:origin x="8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458ED87-38D3-4865-BE37-E34109B8E2C3}"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2143229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2987973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111509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28009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408062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49982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231300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1038191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A1BE0-7EFC-4076-A019-5E76AE16FFC2}" type="datetimeFigureOut">
              <a:rPr lang="zh-TW" altLang="en-US" smtClean="0"/>
              <a:t>2024/12/24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6943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2CA1BE0-7EFC-4076-A019-5E76AE16FFC2}" type="datetimeFigureOut">
              <a:rPr lang="zh-TW" altLang="en-US" smtClean="0"/>
              <a:t>2024/12/24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8897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2CA1BE0-7EFC-4076-A019-5E76AE16FFC2}" type="datetimeFigureOut">
              <a:rPr lang="zh-TW" altLang="en-US" smtClean="0"/>
              <a:t>2024/12/24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91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2CA1BE0-7EFC-4076-A019-5E76AE16FFC2}" type="datetimeFigureOut">
              <a:rPr lang="zh-TW" altLang="en-US" smtClean="0"/>
              <a:t>2024/12/24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458ED87-38D3-4865-BE37-E34109B8E2C3}"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8953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5CE9CF65-9E04-065C-3147-012674F00125}"/>
              </a:ext>
            </a:extLst>
          </p:cNvPr>
          <p:cNvSpPr txBox="1"/>
          <p:nvPr/>
        </p:nvSpPr>
        <p:spPr>
          <a:xfrm>
            <a:off x="2719304" y="1391054"/>
            <a:ext cx="6753392" cy="2357919"/>
          </a:xfrm>
          <a:prstGeom prst="rect">
            <a:avLst/>
          </a:prstGeom>
          <a:noFill/>
          <a:effectLst/>
        </p:spPr>
        <p:txBody>
          <a:bodyPr wrap="square" rtlCol="0">
            <a:noAutofit/>
          </a:bodyPr>
          <a:lstStyle/>
          <a:p>
            <a:pPr algn="dist">
              <a:lnSpc>
                <a:spcPct val="150000"/>
              </a:lnSpc>
            </a:pPr>
            <a:r>
              <a:rPr kumimoji="1" lang="en-US" altLang="zh-TW" sz="6000" b="1" dirty="0">
                <a:solidFill>
                  <a:schemeClr val="tx1">
                    <a:lumMod val="75000"/>
                    <a:lumOff val="25000"/>
                  </a:schemeClr>
                </a:solidFill>
                <a:latin typeface="Source Han Sans TC"/>
                <a:ea typeface="Source Han Sans TC"/>
              </a:rPr>
              <a:t>Final Project</a:t>
            </a:r>
          </a:p>
          <a:p>
            <a:pPr algn="ctr">
              <a:lnSpc>
                <a:spcPct val="150000"/>
              </a:lnSpc>
            </a:pPr>
            <a:r>
              <a:rPr kumimoji="1" lang="zh-TW" altLang="en-US" sz="4000" b="1" dirty="0">
                <a:solidFill>
                  <a:schemeClr val="tx1">
                    <a:lumMod val="75000"/>
                    <a:lumOff val="25000"/>
                  </a:schemeClr>
                </a:solidFill>
                <a:latin typeface="Source Han Sans TC"/>
                <a:ea typeface="Source Han Sans TC"/>
              </a:rPr>
              <a:t>協力遙控車推球遊戲</a:t>
            </a:r>
            <a:endParaRPr kumimoji="1" lang="en-US" altLang="zh-TW" sz="4000" b="1" dirty="0">
              <a:solidFill>
                <a:schemeClr val="tx1">
                  <a:lumMod val="75000"/>
                  <a:lumOff val="25000"/>
                </a:schemeClr>
              </a:solidFill>
              <a:latin typeface="Source Han Sans TC"/>
              <a:ea typeface="Source Han Sans TC"/>
            </a:endParaRPr>
          </a:p>
        </p:txBody>
      </p:sp>
      <p:sp>
        <p:nvSpPr>
          <p:cNvPr id="5" name="文本框 21">
            <a:extLst>
              <a:ext uri="{FF2B5EF4-FFF2-40B4-BE49-F238E27FC236}">
                <a16:creationId xmlns:a16="http://schemas.microsoft.com/office/drawing/2014/main" id="{ADA15C16-D822-E055-6FEB-3D203095F1E5}"/>
              </a:ext>
            </a:extLst>
          </p:cNvPr>
          <p:cNvSpPr txBox="1"/>
          <p:nvPr/>
        </p:nvSpPr>
        <p:spPr>
          <a:xfrm>
            <a:off x="5120869" y="4164857"/>
            <a:ext cx="1950262" cy="1099738"/>
          </a:xfrm>
          <a:prstGeom prst="rect">
            <a:avLst/>
          </a:prstGeom>
          <a:noFill/>
          <a:effectLst/>
        </p:spPr>
        <p:txBody>
          <a:bodyPr wrap="square" rtlCol="0">
            <a:noAutofit/>
          </a:bodyPr>
          <a:lstStyle/>
          <a:p>
            <a:pPr algn="ctr"/>
            <a:r>
              <a:rPr kumimoji="1" lang="en-US" altLang="zh-TW" sz="3000" dirty="0">
                <a:solidFill>
                  <a:schemeClr val="tx1">
                    <a:lumMod val="75000"/>
                    <a:lumOff val="25000"/>
                  </a:schemeClr>
                </a:solidFill>
                <a:latin typeface="Source Han Sans TC"/>
                <a:ea typeface="Source Han Sans TC"/>
              </a:rPr>
              <a:t>Team3</a:t>
            </a:r>
          </a:p>
          <a:p>
            <a:pPr algn="ctr"/>
            <a:r>
              <a:rPr kumimoji="1" lang="zh-TW" altLang="en-US" sz="2000" dirty="0">
                <a:solidFill>
                  <a:schemeClr val="tx1">
                    <a:lumMod val="75000"/>
                    <a:lumOff val="25000"/>
                  </a:schemeClr>
                </a:solidFill>
                <a:latin typeface="Source Han Sans TC"/>
                <a:ea typeface="Source Han Sans TC"/>
              </a:rPr>
              <a:t>王承翰</a:t>
            </a:r>
            <a:endParaRPr kumimoji="1" lang="en-US" altLang="zh-TW" sz="2000" dirty="0">
              <a:solidFill>
                <a:schemeClr val="tx1">
                  <a:lumMod val="75000"/>
                  <a:lumOff val="25000"/>
                </a:schemeClr>
              </a:solidFill>
              <a:latin typeface="Source Han Sans TC"/>
              <a:ea typeface="Source Han Sans TC"/>
            </a:endParaRPr>
          </a:p>
          <a:p>
            <a:pPr algn="ctr"/>
            <a:r>
              <a:rPr kumimoji="1" lang="zh-TW" altLang="en-US" sz="2000" dirty="0">
                <a:solidFill>
                  <a:schemeClr val="tx1">
                    <a:lumMod val="75000"/>
                    <a:lumOff val="25000"/>
                  </a:schemeClr>
                </a:solidFill>
                <a:latin typeface="Source Han Sans TC"/>
                <a:ea typeface="Source Han Sans TC"/>
              </a:rPr>
              <a:t>盧昱愷</a:t>
            </a:r>
            <a:endParaRPr kumimoji="1" lang="zh-TW" altLang="zh-TW" sz="2000"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1259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E70F0F9C-EC51-E72D-8939-F2CD03404421}"/>
              </a:ext>
            </a:extLst>
          </p:cNvPr>
          <p:cNvSpPr txBox="1"/>
          <p:nvPr/>
        </p:nvSpPr>
        <p:spPr>
          <a:xfrm>
            <a:off x="4954180" y="530942"/>
            <a:ext cx="6562905"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kumimoji="1" lang="zh-TW" altLang="en-US" sz="5400" b="1" dirty="0">
                <a:solidFill>
                  <a:schemeClr val="tx2"/>
                </a:solidFill>
                <a:latin typeface="+mj-lt"/>
                <a:ea typeface="+mj-ea"/>
                <a:cs typeface="+mj-cs"/>
              </a:rPr>
              <a:t>球 門 主 機</a:t>
            </a:r>
            <a:endParaRPr kumimoji="1" lang="en-US" altLang="zh-TW" sz="5400" b="1" dirty="0">
              <a:solidFill>
                <a:schemeClr val="tx2"/>
              </a:solidFill>
              <a:latin typeface="+mj-lt"/>
              <a:ea typeface="+mj-ea"/>
              <a:cs typeface="+mj-cs"/>
            </a:endParaRPr>
          </a:p>
        </p:txBody>
      </p:sp>
      <p:sp>
        <p:nvSpPr>
          <p:cNvPr id="1031" name="Rectangle 1030">
            <a:extLst>
              <a:ext uri="{FF2B5EF4-FFF2-40B4-BE49-F238E27FC236}">
                <a16:creationId xmlns:a16="http://schemas.microsoft.com/office/drawing/2014/main" id="{6B205BC3-0B06-4EA6-9066-1A0BEC22C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pic>
        <p:nvPicPr>
          <p:cNvPr id="1026" name="Picture 2" descr="未提供說明。">
            <a:extLst>
              <a:ext uri="{FF2B5EF4-FFF2-40B4-BE49-F238E27FC236}">
                <a16:creationId xmlns:a16="http://schemas.microsoft.com/office/drawing/2014/main" id="{BB00DCFF-371F-025E-3215-987CA3E458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4509" y="645106"/>
            <a:ext cx="2951857" cy="524774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31EF3A9-B2D0-015B-0DAA-DB935AF6BBBE}"/>
              </a:ext>
            </a:extLst>
          </p:cNvPr>
          <p:cNvSpPr txBox="1"/>
          <p:nvPr/>
        </p:nvSpPr>
        <p:spPr>
          <a:xfrm>
            <a:off x="4808129" y="1610254"/>
            <a:ext cx="6562905" cy="5247746"/>
          </a:xfrm>
          <a:prstGeom prst="rect">
            <a:avLst/>
          </a:prstGeom>
        </p:spPr>
        <p:txBody>
          <a:bodyPr vert="horz" lIns="91440" tIns="45720" rIns="91440" bIns="45720" rtlCol="0">
            <a:normAutofit/>
          </a:bodyPr>
          <a:lstStyle/>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排行榜利用</a:t>
            </a:r>
            <a:r>
              <a:rPr lang="en-US" altLang="zh-TW" dirty="0">
                <a:solidFill>
                  <a:srgbClr val="0070C0"/>
                </a:solidFill>
              </a:rPr>
              <a:t>share </a:t>
            </a:r>
            <a:r>
              <a:rPr lang="en-US" altLang="zh-TW" dirty="0" err="1">
                <a:solidFill>
                  <a:srgbClr val="0070C0"/>
                </a:solidFill>
              </a:rPr>
              <a:t>mamory</a:t>
            </a:r>
            <a:r>
              <a:rPr lang="zh-TW" altLang="en-US" dirty="0">
                <a:solidFill>
                  <a:schemeClr val="tx2"/>
                </a:solidFill>
              </a:rPr>
              <a:t>做讀寫，資料為</a:t>
            </a:r>
            <a:r>
              <a:rPr lang="en-US" altLang="zh-TW" dirty="0">
                <a:solidFill>
                  <a:schemeClr val="tx2"/>
                </a:solidFill>
              </a:rPr>
              <a:t>link list</a:t>
            </a:r>
            <a:r>
              <a:rPr lang="zh-TW" altLang="en-US" dirty="0">
                <a:solidFill>
                  <a:schemeClr val="tx2"/>
                </a:solidFill>
              </a:rPr>
              <a:t>結構，使用</a:t>
            </a:r>
            <a:r>
              <a:rPr lang="en-US" altLang="zh-TW" dirty="0">
                <a:solidFill>
                  <a:schemeClr val="tx2"/>
                </a:solidFill>
              </a:rPr>
              <a:t>offset</a:t>
            </a:r>
            <a:r>
              <a:rPr lang="zh-TW" altLang="en-US" dirty="0">
                <a:solidFill>
                  <a:schemeClr val="tx2"/>
                </a:solidFill>
              </a:rPr>
              <a:t>偏移量實作</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排行榜會洗掉較低的分數，只取前十名顯示</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semaphore</a:t>
            </a:r>
            <a:r>
              <a:rPr lang="zh-TW" altLang="en-US" dirty="0">
                <a:solidFill>
                  <a:srgbClr val="0070C0"/>
                </a:solidFill>
              </a:rPr>
              <a:t>做同步</a:t>
            </a:r>
            <a:r>
              <a:rPr lang="zh-TW" altLang="en-US" dirty="0">
                <a:solidFill>
                  <a:schemeClr val="tx2"/>
                </a:solidFill>
              </a:rPr>
              <a:t>，讓遊戲時間內進來的所有人同時離開遊戲並且擁有同樣的分數儲存於排行榜</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遊戲時間利用</a:t>
            </a:r>
            <a:r>
              <a:rPr lang="en-US" altLang="zh-TW" dirty="0">
                <a:solidFill>
                  <a:schemeClr val="tx2"/>
                </a:solidFill>
              </a:rPr>
              <a:t>4digit</a:t>
            </a:r>
            <a:r>
              <a:rPr lang="zh-TW" altLang="en-US" dirty="0">
                <a:solidFill>
                  <a:schemeClr val="tx2"/>
                </a:solidFill>
              </a:rPr>
              <a:t>七段顯示器顯示</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signal</a:t>
            </a:r>
            <a:r>
              <a:rPr lang="zh-TW" altLang="en-US" dirty="0">
                <a:solidFill>
                  <a:srgbClr val="0070C0"/>
                </a:solidFill>
              </a:rPr>
              <a:t>防止</a:t>
            </a:r>
            <a:r>
              <a:rPr lang="en-US" altLang="zh-TW" dirty="0">
                <a:solidFill>
                  <a:srgbClr val="0070C0"/>
                </a:solidFill>
              </a:rPr>
              <a:t>zombie process</a:t>
            </a:r>
            <a:r>
              <a:rPr lang="zh-TW" altLang="en-US" dirty="0">
                <a:solidFill>
                  <a:schemeClr val="tx2"/>
                </a:solidFill>
              </a:rPr>
              <a:t>產生</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multitask</a:t>
            </a:r>
            <a:r>
              <a:rPr lang="zh-TW" altLang="en-US" dirty="0">
                <a:solidFill>
                  <a:schemeClr val="tx2"/>
                </a:solidFill>
              </a:rPr>
              <a:t>接收玩家連線</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fork</a:t>
            </a:r>
            <a:r>
              <a:rPr lang="zh-TW" altLang="en-US" dirty="0">
                <a:solidFill>
                  <a:schemeClr val="tx2"/>
                </a:solidFill>
              </a:rPr>
              <a:t>一個</a:t>
            </a:r>
            <a:r>
              <a:rPr lang="en-US" altLang="zh-TW" dirty="0">
                <a:solidFill>
                  <a:schemeClr val="tx2"/>
                </a:solidFill>
              </a:rPr>
              <a:t>process</a:t>
            </a:r>
            <a:r>
              <a:rPr lang="zh-TW" altLang="en-US" dirty="0">
                <a:solidFill>
                  <a:schemeClr val="tx2"/>
                </a:solidFill>
              </a:rPr>
              <a:t>利用</a:t>
            </a:r>
            <a:r>
              <a:rPr lang="en-US" altLang="zh-TW" dirty="0" err="1">
                <a:solidFill>
                  <a:srgbClr val="0070C0"/>
                </a:solidFill>
              </a:rPr>
              <a:t>execlp</a:t>
            </a:r>
            <a:r>
              <a:rPr lang="zh-TW" altLang="en-US" dirty="0">
                <a:solidFill>
                  <a:schemeClr val="tx2"/>
                </a:solidFill>
              </a:rPr>
              <a:t>在背景執行</a:t>
            </a:r>
            <a:r>
              <a:rPr lang="en-US" altLang="zh-TW" dirty="0">
                <a:solidFill>
                  <a:schemeClr val="tx2"/>
                </a:solidFill>
              </a:rPr>
              <a:t>"detect_ball.py“</a:t>
            </a: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detect_ball.py</a:t>
            </a:r>
            <a:r>
              <a:rPr lang="zh-TW" altLang="en-US" dirty="0">
                <a:solidFill>
                  <a:schemeClr val="tx2"/>
                </a:solidFill>
              </a:rPr>
              <a:t>利用</a:t>
            </a:r>
            <a:r>
              <a:rPr lang="en-US" altLang="zh-TW" dirty="0" err="1">
                <a:solidFill>
                  <a:schemeClr val="tx2"/>
                </a:solidFill>
              </a:rPr>
              <a:t>openCV</a:t>
            </a:r>
            <a:r>
              <a:rPr lang="zh-TW" altLang="en-US" dirty="0">
                <a:solidFill>
                  <a:schemeClr val="tx2"/>
                </a:solidFill>
              </a:rPr>
              <a:t>把橘色球狀物體濾出來，並顯示於</a:t>
            </a:r>
            <a:r>
              <a:rPr lang="en-US" altLang="zh-TW" dirty="0">
                <a:solidFill>
                  <a:schemeClr val="tx2"/>
                </a:solidFill>
              </a:rPr>
              <a:t>4digit</a:t>
            </a:r>
            <a:r>
              <a:rPr lang="zh-TW" altLang="en-US" dirty="0">
                <a:solidFill>
                  <a:schemeClr val="tx2"/>
                </a:solidFill>
              </a:rPr>
              <a:t>七段顯示器上	 </a:t>
            </a:r>
            <a:r>
              <a:rPr lang="en-US" altLang="zh-TW" dirty="0">
                <a:solidFill>
                  <a:schemeClr val="tx2"/>
                </a:solidFill>
              </a:rPr>
              <a:t> </a:t>
            </a: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霍夫曼圓檢測	 </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為防止偵測數據抖動，開一個陣列儲存過去</a:t>
            </a:r>
            <a:r>
              <a:rPr lang="en-US" altLang="zh-TW" dirty="0">
                <a:solidFill>
                  <a:schemeClr val="tx2"/>
                </a:solidFill>
              </a:rPr>
              <a:t>10</a:t>
            </a:r>
            <a:r>
              <a:rPr lang="zh-TW" altLang="en-US" dirty="0">
                <a:solidFill>
                  <a:schemeClr val="tx2"/>
                </a:solidFill>
              </a:rPr>
              <a:t>個時間點的數值做平均</a:t>
            </a:r>
            <a:r>
              <a:rPr lang="en-US" altLang="zh-TW" dirty="0">
                <a:solidFill>
                  <a:schemeClr val="tx2"/>
                </a:solidFill>
              </a:rPr>
              <a:t>(</a:t>
            </a:r>
            <a:r>
              <a:rPr lang="zh-TW" altLang="en-US" dirty="0">
                <a:solidFill>
                  <a:schemeClr val="tx2"/>
                </a:solidFill>
              </a:rPr>
              <a:t>類似</a:t>
            </a:r>
            <a:r>
              <a:rPr lang="en-US" altLang="zh-TW" dirty="0">
                <a:solidFill>
                  <a:srgbClr val="0070C0"/>
                </a:solidFill>
              </a:rPr>
              <a:t>moving average</a:t>
            </a:r>
            <a:r>
              <a:rPr lang="en-US" altLang="zh-TW" dirty="0">
                <a:solidFill>
                  <a:schemeClr val="tx2"/>
                </a:solidFill>
              </a:rPr>
              <a:t>)</a:t>
            </a: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 </a:t>
            </a:r>
            <a:r>
              <a:rPr lang="zh-TW" altLang="en-US" dirty="0">
                <a:solidFill>
                  <a:schemeClr val="tx2"/>
                </a:solidFill>
              </a:rPr>
              <a:t>寫一個</a:t>
            </a:r>
            <a:r>
              <a:rPr lang="en-US" altLang="zh-TW" dirty="0">
                <a:solidFill>
                  <a:srgbClr val="0070C0"/>
                </a:solidFill>
              </a:rPr>
              <a:t>.service</a:t>
            </a:r>
            <a:r>
              <a:rPr lang="zh-TW" altLang="en-US" dirty="0">
                <a:solidFill>
                  <a:schemeClr val="tx2"/>
                </a:solidFill>
              </a:rPr>
              <a:t>檔案在</a:t>
            </a:r>
            <a:r>
              <a:rPr lang="en-US" altLang="zh-TW" dirty="0" err="1">
                <a:solidFill>
                  <a:schemeClr val="tx2"/>
                </a:solidFill>
              </a:rPr>
              <a:t>systemd</a:t>
            </a:r>
            <a:r>
              <a:rPr lang="zh-TW" altLang="en-US" dirty="0">
                <a:solidFill>
                  <a:schemeClr val="tx2"/>
                </a:solidFill>
              </a:rPr>
              <a:t>中，用於開機直接執行</a:t>
            </a:r>
            <a:r>
              <a:rPr lang="en-US" altLang="zh-TW" dirty="0" err="1">
                <a:solidFill>
                  <a:schemeClr val="tx2"/>
                </a:solidFill>
              </a:rPr>
              <a:t>scirpt</a:t>
            </a:r>
            <a:r>
              <a:rPr lang="zh-TW" altLang="en-US" dirty="0">
                <a:solidFill>
                  <a:schemeClr val="tx2"/>
                </a:solidFill>
              </a:rPr>
              <a:t>，</a:t>
            </a:r>
            <a:r>
              <a:rPr lang="en-US" altLang="zh-TW" dirty="0">
                <a:solidFill>
                  <a:schemeClr val="tx2"/>
                </a:solidFill>
              </a:rPr>
              <a:t>script</a:t>
            </a:r>
            <a:r>
              <a:rPr lang="zh-TW" altLang="en-US" dirty="0">
                <a:solidFill>
                  <a:schemeClr val="tx2"/>
                </a:solidFill>
              </a:rPr>
              <a:t>則呼叫程式的執行與紀錄</a:t>
            </a:r>
            <a:r>
              <a:rPr lang="en-US" altLang="zh-TW" dirty="0">
                <a:solidFill>
                  <a:schemeClr val="tx2"/>
                </a:solidFill>
              </a:rPr>
              <a:t>log</a:t>
            </a:r>
          </a:p>
          <a:p>
            <a:pPr marL="384048" indent="-384048" defTabSz="914400">
              <a:lnSpc>
                <a:spcPct val="94000"/>
              </a:lnSpc>
              <a:spcAft>
                <a:spcPts val="200"/>
              </a:spcAft>
              <a:buFont typeface="Franklin Gothic Book" panose="020B0503020102020204" pitchFamily="34" charset="0"/>
              <a:buChar char="•"/>
            </a:pPr>
            <a:endParaRPr lang="en-US" altLang="zh-TW" sz="14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endParaRPr lang="en-US" altLang="zh-TW" sz="1400" dirty="0">
              <a:solidFill>
                <a:schemeClr val="tx2"/>
              </a:solidFill>
            </a:endParaRPr>
          </a:p>
        </p:txBody>
      </p:sp>
    </p:spTree>
    <p:extLst>
      <p:ext uri="{BB962C8B-B14F-4D97-AF65-F5344CB8AC3E}">
        <p14:creationId xmlns:p14="http://schemas.microsoft.com/office/powerpoint/2010/main" val="16329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0FD38774-86E9-25EC-F08F-CAB50C804606}"/>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球  偵  測</a:t>
            </a:r>
            <a:endParaRPr kumimoji="1" lang="zh-TW" altLang="zh-TW" sz="6000" b="1" dirty="0">
              <a:solidFill>
                <a:schemeClr val="tx1">
                  <a:lumMod val="75000"/>
                  <a:lumOff val="25000"/>
                </a:schemeClr>
              </a:solidFill>
              <a:latin typeface="Source Han Sans TC"/>
              <a:ea typeface="Source Han Sans TC"/>
            </a:endParaRPr>
          </a:p>
        </p:txBody>
      </p:sp>
      <p:sp>
        <p:nvSpPr>
          <p:cNvPr id="6" name="文字方塊 5">
            <a:extLst>
              <a:ext uri="{FF2B5EF4-FFF2-40B4-BE49-F238E27FC236}">
                <a16:creationId xmlns:a16="http://schemas.microsoft.com/office/drawing/2014/main" id="{CD9B31E5-9E7F-C35D-6479-DDAA955C45C3}"/>
              </a:ext>
            </a:extLst>
          </p:cNvPr>
          <p:cNvSpPr txBox="1"/>
          <p:nvPr/>
        </p:nvSpPr>
        <p:spPr>
          <a:xfrm>
            <a:off x="882650" y="2042193"/>
            <a:ext cx="4660900" cy="3739357"/>
          </a:xfrm>
          <a:prstGeom prst="rect">
            <a:avLst/>
          </a:prstGeom>
          <a:noFill/>
        </p:spPr>
        <p:txBody>
          <a:bodyPr wrap="square">
            <a:spAutoFit/>
          </a:bodyPr>
          <a:lstStyle/>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detect_ball.py</a:t>
            </a:r>
            <a:r>
              <a:rPr lang="zh-TW" altLang="en-US" dirty="0">
                <a:solidFill>
                  <a:schemeClr val="tx2"/>
                </a:solidFill>
              </a:rPr>
              <a:t>利用</a:t>
            </a:r>
            <a:r>
              <a:rPr lang="en-US" altLang="zh-TW" dirty="0" err="1">
                <a:solidFill>
                  <a:schemeClr val="tx2"/>
                </a:solidFill>
              </a:rPr>
              <a:t>openCV</a:t>
            </a:r>
            <a:r>
              <a:rPr lang="zh-TW" altLang="en-US" dirty="0">
                <a:solidFill>
                  <a:schemeClr val="tx2"/>
                </a:solidFill>
              </a:rPr>
              <a:t>把橘色球狀物體濾出來，並顯示於</a:t>
            </a:r>
            <a:r>
              <a:rPr lang="en-US" altLang="zh-TW" dirty="0">
                <a:solidFill>
                  <a:schemeClr val="tx2"/>
                </a:solidFill>
              </a:rPr>
              <a:t>4digit</a:t>
            </a:r>
            <a:r>
              <a:rPr lang="zh-TW" altLang="en-US" dirty="0">
                <a:solidFill>
                  <a:schemeClr val="tx2"/>
                </a:solidFill>
              </a:rPr>
              <a:t>七段顯示器上	 </a:t>
            </a:r>
            <a:r>
              <a:rPr lang="en-US" altLang="zh-TW" dirty="0">
                <a:solidFill>
                  <a:schemeClr val="tx2"/>
                </a:solidFill>
              </a:rPr>
              <a:t> </a:t>
            </a: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霍夫曼圓檢測	 </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為防止偵測數據抖動，開一個陣列儲存過去</a:t>
            </a:r>
            <a:r>
              <a:rPr lang="en-US" altLang="zh-TW" dirty="0">
                <a:solidFill>
                  <a:schemeClr val="tx2"/>
                </a:solidFill>
              </a:rPr>
              <a:t>10</a:t>
            </a:r>
            <a:r>
              <a:rPr lang="zh-TW" altLang="en-US" dirty="0">
                <a:solidFill>
                  <a:schemeClr val="tx2"/>
                </a:solidFill>
              </a:rPr>
              <a:t>個時間點的數值做平均</a:t>
            </a:r>
            <a:r>
              <a:rPr lang="en-US" altLang="zh-TW" dirty="0">
                <a:solidFill>
                  <a:schemeClr val="tx2"/>
                </a:solidFill>
              </a:rPr>
              <a:t>(</a:t>
            </a:r>
            <a:r>
              <a:rPr lang="zh-TW" altLang="en-US" dirty="0">
                <a:solidFill>
                  <a:schemeClr val="tx2"/>
                </a:solidFill>
              </a:rPr>
              <a:t>類似</a:t>
            </a:r>
            <a:r>
              <a:rPr lang="en-US" altLang="zh-TW" dirty="0">
                <a:solidFill>
                  <a:srgbClr val="0070C0"/>
                </a:solidFill>
              </a:rPr>
              <a:t>moving average</a:t>
            </a:r>
            <a:r>
              <a:rPr lang="en-US" altLang="zh-TW" dirty="0">
                <a:solidFill>
                  <a:schemeClr val="tx2"/>
                </a:solidFill>
              </a:rPr>
              <a:t>)</a:t>
            </a:r>
          </a:p>
          <a:p>
            <a:pPr marL="384048" lvl="1" indent="-384048" defTabSz="914400">
              <a:lnSpc>
                <a:spcPts val="2300"/>
              </a:lnSpc>
              <a:spcAft>
                <a:spcPts val="200"/>
              </a:spcAft>
              <a:buFont typeface="Franklin Gothic Book" panose="020B0503020102020204" pitchFamily="34" charset="0"/>
              <a:buChar char="•"/>
            </a:pPr>
            <a:endParaRPr lang="en-US" altLang="zh-TW" dirty="0">
              <a:solidFill>
                <a:schemeClr val="tx2"/>
              </a:solidFill>
            </a:endParaRPr>
          </a:p>
          <a:p>
            <a:pPr marL="384048" lvl="1" indent="-384048" defTabSz="914400">
              <a:lnSpc>
                <a:spcPts val="2300"/>
              </a:lnSpc>
              <a:spcAft>
                <a:spcPts val="200"/>
              </a:spcAft>
              <a:buFont typeface="Franklin Gothic Book" panose="020B0503020102020204" pitchFamily="34" charset="0"/>
              <a:buChar char="•"/>
            </a:pPr>
            <a:r>
              <a:rPr lang="zh-TW" altLang="en-US" dirty="0">
                <a:solidFill>
                  <a:schemeClr val="tx2"/>
                </a:solidFill>
              </a:rPr>
              <a:t>原先使用影像串流方式，但發現對樹莓派</a:t>
            </a:r>
            <a:r>
              <a:rPr lang="en-US" altLang="zh-TW" dirty="0">
                <a:solidFill>
                  <a:schemeClr val="tx2"/>
                </a:solidFill>
              </a:rPr>
              <a:t>loading</a:t>
            </a:r>
            <a:r>
              <a:rPr lang="zh-TW" altLang="en-US" dirty="0">
                <a:solidFill>
                  <a:schemeClr val="tx2"/>
                </a:solidFill>
              </a:rPr>
              <a:t>太重，改成每秒拍一張照片檢測</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endParaRPr lang="en-US" altLang="zh-TW" dirty="0">
              <a:solidFill>
                <a:schemeClr val="tx2"/>
              </a:solidFill>
            </a:endParaRPr>
          </a:p>
        </p:txBody>
      </p:sp>
      <p:pic>
        <p:nvPicPr>
          <p:cNvPr id="7" name="detect_ball">
            <a:hlinkClick r:id="" action="ppaction://media"/>
            <a:extLst>
              <a:ext uri="{FF2B5EF4-FFF2-40B4-BE49-F238E27FC236}">
                <a16:creationId xmlns:a16="http://schemas.microsoft.com/office/drawing/2014/main" id="{5A5E7F47-8C5A-44D3-9523-93C34DAE3FBF}"/>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5118" r="35989"/>
          <a:stretch/>
        </p:blipFill>
        <p:spPr>
          <a:xfrm>
            <a:off x="5886450" y="1680243"/>
            <a:ext cx="2343150" cy="4561610"/>
          </a:xfrm>
          <a:prstGeom prst="rect">
            <a:avLst/>
          </a:prstGeom>
        </p:spPr>
      </p:pic>
      <p:pic>
        <p:nvPicPr>
          <p:cNvPr id="8" name="goal_ball_detect">
            <a:hlinkClick r:id="" action="ppaction://media"/>
            <a:extLst>
              <a:ext uri="{FF2B5EF4-FFF2-40B4-BE49-F238E27FC236}">
                <a16:creationId xmlns:a16="http://schemas.microsoft.com/office/drawing/2014/main" id="{5C010DD4-5460-921B-9BF8-EB9DA8820DA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959850" y="1680243"/>
            <a:ext cx="2448027" cy="4561610"/>
          </a:xfrm>
          <a:prstGeom prst="rect">
            <a:avLst/>
          </a:prstGeom>
        </p:spPr>
      </p:pic>
    </p:spTree>
    <p:extLst>
      <p:ext uri="{BB962C8B-B14F-4D97-AF65-F5344CB8AC3E}">
        <p14:creationId xmlns:p14="http://schemas.microsoft.com/office/powerpoint/2010/main" val="333386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33" fill="hold"/>
                                        <p:tgtEl>
                                          <p:spTgt spid="7"/>
                                        </p:tgtEl>
                                      </p:cBhvr>
                                    </p:cmd>
                                  </p:childTnLst>
                                </p:cTn>
                              </p:par>
                            </p:childTnLst>
                          </p:cTn>
                        </p:par>
                        <p:par>
                          <p:cTn id="7" fill="hold">
                            <p:stCondLst>
                              <p:cond delay="25333"/>
                            </p:stCondLst>
                            <p:childTnLst>
                              <p:par>
                                <p:cTn id="8" presetID="1" presetClass="mediacall" presetSubtype="0" fill="hold" nodeType="afterEffect">
                                  <p:stCondLst>
                                    <p:cond delay="0"/>
                                  </p:stCondLst>
                                  <p:childTnLst>
                                    <p:cmd type="call" cmd="playFrom(0.0)">
                                      <p:cBhvr>
                                        <p:cTn id="9" dur="7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52C8D0B9-39A1-0C7B-4BCF-3B1B28AC59C0}"/>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其  他  細  節</a:t>
            </a:r>
            <a:endParaRPr kumimoji="1" lang="zh-TW" altLang="zh-TW" sz="6000" b="1" dirty="0">
              <a:solidFill>
                <a:schemeClr val="tx1">
                  <a:lumMod val="75000"/>
                  <a:lumOff val="25000"/>
                </a:schemeClr>
              </a:solidFill>
              <a:latin typeface="Source Han Sans TC"/>
              <a:ea typeface="Source Han Sans TC"/>
            </a:endParaRPr>
          </a:p>
        </p:txBody>
      </p:sp>
      <p:pic>
        <p:nvPicPr>
          <p:cNvPr id="6" name="圖片 5">
            <a:extLst>
              <a:ext uri="{FF2B5EF4-FFF2-40B4-BE49-F238E27FC236}">
                <a16:creationId xmlns:a16="http://schemas.microsoft.com/office/drawing/2014/main" id="{7E4E2FE2-222A-65D4-17B9-E6801C2B0593}"/>
              </a:ext>
            </a:extLst>
          </p:cNvPr>
          <p:cNvPicPr>
            <a:picLocks noChangeAspect="1"/>
          </p:cNvPicPr>
          <p:nvPr/>
        </p:nvPicPr>
        <p:blipFill>
          <a:blip r:embed="rId2"/>
          <a:stretch>
            <a:fillRect/>
          </a:stretch>
        </p:blipFill>
        <p:spPr>
          <a:xfrm>
            <a:off x="1290463" y="2098866"/>
            <a:ext cx="2862438" cy="1931377"/>
          </a:xfrm>
          <a:prstGeom prst="rect">
            <a:avLst/>
          </a:prstGeom>
        </p:spPr>
      </p:pic>
      <p:sp>
        <p:nvSpPr>
          <p:cNvPr id="7" name="文字方塊 6">
            <a:extLst>
              <a:ext uri="{FF2B5EF4-FFF2-40B4-BE49-F238E27FC236}">
                <a16:creationId xmlns:a16="http://schemas.microsoft.com/office/drawing/2014/main" id="{66DE3A23-72DC-558D-CFEF-70A1F717C2B4}"/>
              </a:ext>
            </a:extLst>
          </p:cNvPr>
          <p:cNvSpPr txBox="1"/>
          <p:nvPr/>
        </p:nvSpPr>
        <p:spPr>
          <a:xfrm>
            <a:off x="1290463" y="1576160"/>
            <a:ext cx="2336800" cy="369332"/>
          </a:xfrm>
          <a:prstGeom prst="rect">
            <a:avLst/>
          </a:prstGeom>
          <a:noFill/>
        </p:spPr>
        <p:txBody>
          <a:bodyPr wrap="square" rtlCol="0">
            <a:spAutoFit/>
          </a:bodyPr>
          <a:lstStyle/>
          <a:p>
            <a:r>
              <a:rPr lang="en-US" altLang="zh-TW" dirty="0"/>
              <a:t>Link list</a:t>
            </a:r>
            <a:r>
              <a:rPr lang="zh-TW" altLang="en-US" dirty="0"/>
              <a:t>架構排行榜</a:t>
            </a:r>
          </a:p>
        </p:txBody>
      </p:sp>
      <p:grpSp>
        <p:nvGrpSpPr>
          <p:cNvPr id="12" name="群組 11">
            <a:extLst>
              <a:ext uri="{FF2B5EF4-FFF2-40B4-BE49-F238E27FC236}">
                <a16:creationId xmlns:a16="http://schemas.microsoft.com/office/drawing/2014/main" id="{8035E68F-57A4-DBC7-66A1-28C6F03EDADD}"/>
              </a:ext>
            </a:extLst>
          </p:cNvPr>
          <p:cNvGrpSpPr/>
          <p:nvPr/>
        </p:nvGrpSpPr>
        <p:grpSpPr>
          <a:xfrm>
            <a:off x="4504790" y="2070267"/>
            <a:ext cx="3293010" cy="2436262"/>
            <a:chOff x="5109759" y="2098867"/>
            <a:chExt cx="3734321" cy="2910999"/>
          </a:xfrm>
        </p:grpSpPr>
        <p:pic>
          <p:nvPicPr>
            <p:cNvPr id="9" name="圖片 8">
              <a:extLst>
                <a:ext uri="{FF2B5EF4-FFF2-40B4-BE49-F238E27FC236}">
                  <a16:creationId xmlns:a16="http://schemas.microsoft.com/office/drawing/2014/main" id="{F63E9ADF-FD7A-CC82-5E78-F3F964FF9CEF}"/>
                </a:ext>
              </a:extLst>
            </p:cNvPr>
            <p:cNvPicPr>
              <a:picLocks noChangeAspect="1"/>
            </p:cNvPicPr>
            <p:nvPr/>
          </p:nvPicPr>
          <p:blipFill>
            <a:blip r:embed="rId3"/>
            <a:stretch>
              <a:fillRect/>
            </a:stretch>
          </p:blipFill>
          <p:spPr>
            <a:xfrm>
              <a:off x="5109759" y="2098867"/>
              <a:ext cx="3734321" cy="1209844"/>
            </a:xfrm>
            <a:prstGeom prst="rect">
              <a:avLst/>
            </a:prstGeom>
          </p:spPr>
        </p:pic>
        <p:pic>
          <p:nvPicPr>
            <p:cNvPr id="11" name="圖片 10">
              <a:extLst>
                <a:ext uri="{FF2B5EF4-FFF2-40B4-BE49-F238E27FC236}">
                  <a16:creationId xmlns:a16="http://schemas.microsoft.com/office/drawing/2014/main" id="{C638678C-93BC-583A-D53E-C08D47690E04}"/>
                </a:ext>
              </a:extLst>
            </p:cNvPr>
            <p:cNvPicPr>
              <a:picLocks noChangeAspect="1"/>
            </p:cNvPicPr>
            <p:nvPr/>
          </p:nvPicPr>
          <p:blipFill>
            <a:blip r:embed="rId4"/>
            <a:stretch>
              <a:fillRect/>
            </a:stretch>
          </p:blipFill>
          <p:spPr>
            <a:xfrm>
              <a:off x="5109759" y="3282355"/>
              <a:ext cx="3734321" cy="1727511"/>
            </a:xfrm>
            <a:prstGeom prst="rect">
              <a:avLst/>
            </a:prstGeom>
          </p:spPr>
        </p:pic>
      </p:grpSp>
      <p:sp>
        <p:nvSpPr>
          <p:cNvPr id="13" name="文字方塊 12">
            <a:extLst>
              <a:ext uri="{FF2B5EF4-FFF2-40B4-BE49-F238E27FC236}">
                <a16:creationId xmlns:a16="http://schemas.microsoft.com/office/drawing/2014/main" id="{038A9DEC-7D29-C91C-3DAF-D0EA8E4CCA2F}"/>
              </a:ext>
            </a:extLst>
          </p:cNvPr>
          <p:cNvSpPr txBox="1"/>
          <p:nvPr/>
        </p:nvSpPr>
        <p:spPr>
          <a:xfrm>
            <a:off x="4439885" y="1552050"/>
            <a:ext cx="2336800" cy="369332"/>
          </a:xfrm>
          <a:prstGeom prst="rect">
            <a:avLst/>
          </a:prstGeom>
          <a:noFill/>
        </p:spPr>
        <p:txBody>
          <a:bodyPr wrap="square" rtlCol="0">
            <a:spAutoFit/>
          </a:bodyPr>
          <a:lstStyle/>
          <a:p>
            <a:r>
              <a:rPr lang="en-US" altLang="zh-TW" dirty="0"/>
              <a:t>Semaphore</a:t>
            </a:r>
            <a:r>
              <a:rPr lang="zh-TW" altLang="en-US" dirty="0"/>
              <a:t>做同步</a:t>
            </a:r>
          </a:p>
        </p:txBody>
      </p:sp>
      <p:pic>
        <p:nvPicPr>
          <p:cNvPr id="15" name="圖片 14">
            <a:extLst>
              <a:ext uri="{FF2B5EF4-FFF2-40B4-BE49-F238E27FC236}">
                <a16:creationId xmlns:a16="http://schemas.microsoft.com/office/drawing/2014/main" id="{10E70385-9539-ADFF-49F7-954C910B9174}"/>
              </a:ext>
            </a:extLst>
          </p:cNvPr>
          <p:cNvPicPr>
            <a:picLocks noChangeAspect="1"/>
          </p:cNvPicPr>
          <p:nvPr/>
        </p:nvPicPr>
        <p:blipFill>
          <a:blip r:embed="rId5"/>
          <a:stretch>
            <a:fillRect/>
          </a:stretch>
        </p:blipFill>
        <p:spPr>
          <a:xfrm>
            <a:off x="1228375" y="5246851"/>
            <a:ext cx="5087060" cy="1352739"/>
          </a:xfrm>
          <a:prstGeom prst="rect">
            <a:avLst/>
          </a:prstGeom>
        </p:spPr>
      </p:pic>
      <p:sp>
        <p:nvSpPr>
          <p:cNvPr id="16" name="文字方塊 15">
            <a:extLst>
              <a:ext uri="{FF2B5EF4-FFF2-40B4-BE49-F238E27FC236}">
                <a16:creationId xmlns:a16="http://schemas.microsoft.com/office/drawing/2014/main" id="{63F82D72-5E7C-52A4-721C-A66E6F41010C}"/>
              </a:ext>
            </a:extLst>
          </p:cNvPr>
          <p:cNvSpPr txBox="1"/>
          <p:nvPr/>
        </p:nvSpPr>
        <p:spPr>
          <a:xfrm>
            <a:off x="1228375" y="4706324"/>
            <a:ext cx="3390895" cy="369332"/>
          </a:xfrm>
          <a:prstGeom prst="rect">
            <a:avLst/>
          </a:prstGeom>
          <a:noFill/>
        </p:spPr>
        <p:txBody>
          <a:bodyPr wrap="square" rtlCol="0">
            <a:spAutoFit/>
          </a:bodyPr>
          <a:lstStyle/>
          <a:p>
            <a:r>
              <a:rPr lang="en-US" altLang="zh-TW" dirty="0" err="1"/>
              <a:t>execlp</a:t>
            </a:r>
            <a:r>
              <a:rPr lang="zh-TW" altLang="en-US" dirty="0"/>
              <a:t>執行</a:t>
            </a:r>
            <a:r>
              <a:rPr lang="en-US" altLang="zh-TW" dirty="0"/>
              <a:t>betect_ball.py</a:t>
            </a:r>
            <a:endParaRPr lang="zh-TW" altLang="en-US" dirty="0"/>
          </a:p>
        </p:txBody>
      </p:sp>
      <p:pic>
        <p:nvPicPr>
          <p:cNvPr id="18" name="圖片 17">
            <a:extLst>
              <a:ext uri="{FF2B5EF4-FFF2-40B4-BE49-F238E27FC236}">
                <a16:creationId xmlns:a16="http://schemas.microsoft.com/office/drawing/2014/main" id="{72A8E47E-1133-39EE-59B3-00EDD937AD2D}"/>
              </a:ext>
            </a:extLst>
          </p:cNvPr>
          <p:cNvPicPr>
            <a:picLocks noChangeAspect="1"/>
          </p:cNvPicPr>
          <p:nvPr/>
        </p:nvPicPr>
        <p:blipFill>
          <a:blip r:embed="rId6"/>
          <a:stretch>
            <a:fillRect/>
          </a:stretch>
        </p:blipFill>
        <p:spPr>
          <a:xfrm>
            <a:off x="6776685" y="5246850"/>
            <a:ext cx="5004189" cy="1352739"/>
          </a:xfrm>
          <a:prstGeom prst="rect">
            <a:avLst/>
          </a:prstGeom>
        </p:spPr>
      </p:pic>
      <p:sp>
        <p:nvSpPr>
          <p:cNvPr id="19" name="文字方塊 18">
            <a:extLst>
              <a:ext uri="{FF2B5EF4-FFF2-40B4-BE49-F238E27FC236}">
                <a16:creationId xmlns:a16="http://schemas.microsoft.com/office/drawing/2014/main" id="{38544D26-4897-EF18-8EE0-896A1C8A162C}"/>
              </a:ext>
            </a:extLst>
          </p:cNvPr>
          <p:cNvSpPr txBox="1"/>
          <p:nvPr/>
        </p:nvSpPr>
        <p:spPr>
          <a:xfrm>
            <a:off x="6776685" y="4706324"/>
            <a:ext cx="3390895" cy="369332"/>
          </a:xfrm>
          <a:prstGeom prst="rect">
            <a:avLst/>
          </a:prstGeom>
          <a:noFill/>
        </p:spPr>
        <p:txBody>
          <a:bodyPr wrap="square" rtlCol="0">
            <a:spAutoFit/>
          </a:bodyPr>
          <a:lstStyle/>
          <a:p>
            <a:r>
              <a:rPr lang="en-US" altLang="zh-TW" dirty="0"/>
              <a:t>script file</a:t>
            </a:r>
            <a:endParaRPr lang="zh-TW" altLang="en-US" dirty="0"/>
          </a:p>
        </p:txBody>
      </p:sp>
      <p:pic>
        <p:nvPicPr>
          <p:cNvPr id="21" name="圖片 20" descr="一張含有 螢幕擷取畫面, 文字 的圖片&#10;&#10;自動產生的描述">
            <a:extLst>
              <a:ext uri="{FF2B5EF4-FFF2-40B4-BE49-F238E27FC236}">
                <a16:creationId xmlns:a16="http://schemas.microsoft.com/office/drawing/2014/main" id="{FBC0927C-4B15-8A51-1A7F-8B9A6E234EDD}"/>
              </a:ext>
            </a:extLst>
          </p:cNvPr>
          <p:cNvPicPr>
            <a:picLocks noChangeAspect="1"/>
          </p:cNvPicPr>
          <p:nvPr/>
        </p:nvPicPr>
        <p:blipFill>
          <a:blip r:embed="rId7">
            <a:extLst>
              <a:ext uri="{28A0092B-C50C-407E-A947-70E740481C1C}">
                <a14:useLocalDpi xmlns:a14="http://schemas.microsoft.com/office/drawing/2010/main" val="0"/>
              </a:ext>
            </a:extLst>
          </a:blip>
          <a:srcRect r="27570"/>
          <a:stretch/>
        </p:blipFill>
        <p:spPr>
          <a:xfrm>
            <a:off x="8149689" y="2038028"/>
            <a:ext cx="3807362" cy="2603822"/>
          </a:xfrm>
          <a:prstGeom prst="rect">
            <a:avLst/>
          </a:prstGeom>
        </p:spPr>
      </p:pic>
      <p:sp>
        <p:nvSpPr>
          <p:cNvPr id="22" name="文字方塊 21">
            <a:extLst>
              <a:ext uri="{FF2B5EF4-FFF2-40B4-BE49-F238E27FC236}">
                <a16:creationId xmlns:a16="http://schemas.microsoft.com/office/drawing/2014/main" id="{1ACF0FBC-1124-3A80-D3A7-93E3A9375381}"/>
              </a:ext>
            </a:extLst>
          </p:cNvPr>
          <p:cNvSpPr txBox="1"/>
          <p:nvPr/>
        </p:nvSpPr>
        <p:spPr>
          <a:xfrm>
            <a:off x="8149689" y="1503051"/>
            <a:ext cx="2336800" cy="369332"/>
          </a:xfrm>
          <a:prstGeom prst="rect">
            <a:avLst/>
          </a:prstGeom>
          <a:noFill/>
        </p:spPr>
        <p:txBody>
          <a:bodyPr wrap="square" rtlCol="0">
            <a:spAutoFit/>
          </a:bodyPr>
          <a:lstStyle/>
          <a:p>
            <a:r>
              <a:rPr lang="en-US" altLang="zh-TW" dirty="0"/>
              <a:t>System log</a:t>
            </a:r>
            <a:endParaRPr lang="zh-TW" altLang="en-US" dirty="0"/>
          </a:p>
        </p:txBody>
      </p:sp>
    </p:spTree>
    <p:extLst>
      <p:ext uri="{BB962C8B-B14F-4D97-AF65-F5344CB8AC3E}">
        <p14:creationId xmlns:p14="http://schemas.microsoft.com/office/powerpoint/2010/main" val="302604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605B98A7-D15F-AA7C-F51C-7EB24431992A}"/>
              </a:ext>
            </a:extLst>
          </p:cNvPr>
          <p:cNvSpPr txBox="1"/>
          <p:nvPr/>
        </p:nvSpPr>
        <p:spPr>
          <a:xfrm>
            <a:off x="3286761" y="711393"/>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玩 家 操 作 介 面</a:t>
            </a:r>
            <a:endParaRPr kumimoji="1" lang="zh-TW" altLang="zh-TW" sz="6000" b="1" dirty="0">
              <a:solidFill>
                <a:schemeClr val="tx1">
                  <a:lumMod val="75000"/>
                  <a:lumOff val="25000"/>
                </a:schemeClr>
              </a:solidFill>
              <a:latin typeface="Source Han Sans TC"/>
              <a:ea typeface="Source Han Sans TC"/>
            </a:endParaRPr>
          </a:p>
        </p:txBody>
      </p:sp>
      <p:pic>
        <p:nvPicPr>
          <p:cNvPr id="6" name="圖片 5" descr="一張含有 文字, 螢幕擷取畫面, 多媒體軟體, 軟體 的圖片&#10;&#10;自動產生的描述">
            <a:extLst>
              <a:ext uri="{FF2B5EF4-FFF2-40B4-BE49-F238E27FC236}">
                <a16:creationId xmlns:a16="http://schemas.microsoft.com/office/drawing/2014/main" id="{C5CCBA24-D908-EA61-BBDE-4D1944FBE73E}"/>
              </a:ext>
            </a:extLst>
          </p:cNvPr>
          <p:cNvPicPr>
            <a:picLocks noChangeAspect="1"/>
          </p:cNvPicPr>
          <p:nvPr/>
        </p:nvPicPr>
        <p:blipFill>
          <a:blip r:embed="rId2">
            <a:extLst>
              <a:ext uri="{28A0092B-C50C-407E-A947-70E740481C1C}">
                <a14:useLocalDpi xmlns:a14="http://schemas.microsoft.com/office/drawing/2010/main" val="0"/>
              </a:ext>
            </a:extLst>
          </a:blip>
          <a:srcRect l="2477" r="9187"/>
          <a:stretch/>
        </p:blipFill>
        <p:spPr>
          <a:xfrm>
            <a:off x="1091380" y="2595015"/>
            <a:ext cx="5628353" cy="2898757"/>
          </a:xfrm>
          <a:prstGeom prst="rect">
            <a:avLst/>
          </a:prstGeom>
        </p:spPr>
      </p:pic>
      <p:pic>
        <p:nvPicPr>
          <p:cNvPr id="8" name="圖片 7" descr="一張含有 文字, 螢幕擷取畫面, 多媒體軟體, 軟體 的圖片&#10;&#10;自動產生的描述">
            <a:extLst>
              <a:ext uri="{FF2B5EF4-FFF2-40B4-BE49-F238E27FC236}">
                <a16:creationId xmlns:a16="http://schemas.microsoft.com/office/drawing/2014/main" id="{7644B69A-47DE-0FED-BF57-B2A906FDEB21}"/>
              </a:ext>
            </a:extLst>
          </p:cNvPr>
          <p:cNvPicPr>
            <a:picLocks noChangeAspect="1"/>
          </p:cNvPicPr>
          <p:nvPr/>
        </p:nvPicPr>
        <p:blipFill>
          <a:blip r:embed="rId3">
            <a:extLst>
              <a:ext uri="{28A0092B-C50C-407E-A947-70E740481C1C}">
                <a14:useLocalDpi xmlns:a14="http://schemas.microsoft.com/office/drawing/2010/main" val="0"/>
              </a:ext>
            </a:extLst>
          </a:blip>
          <a:srcRect l="2477" r="24977"/>
          <a:stretch/>
        </p:blipFill>
        <p:spPr>
          <a:xfrm>
            <a:off x="6980494" y="2595015"/>
            <a:ext cx="4814716" cy="2898757"/>
          </a:xfrm>
          <a:prstGeom prst="rect">
            <a:avLst/>
          </a:prstGeom>
        </p:spPr>
      </p:pic>
    </p:spTree>
    <p:extLst>
      <p:ext uri="{BB962C8B-B14F-4D97-AF65-F5344CB8AC3E}">
        <p14:creationId xmlns:p14="http://schemas.microsoft.com/office/powerpoint/2010/main" val="246142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A8ADF580-1CD2-C506-3A70-63581EE91248}"/>
              </a:ext>
            </a:extLst>
          </p:cNvPr>
          <p:cNvSpPr txBox="1"/>
          <p:nvPr/>
        </p:nvSpPr>
        <p:spPr>
          <a:xfrm>
            <a:off x="3286761" y="711393"/>
            <a:ext cx="6865943" cy="874522"/>
          </a:xfrm>
          <a:prstGeom prst="rect">
            <a:avLst/>
          </a:prstGeom>
          <a:noFill/>
          <a:effectLst/>
        </p:spPr>
        <p:txBody>
          <a:bodyPr wrap="square" rtlCol="0">
            <a:normAutofit fontScale="92500" lnSpcReduction="10000"/>
          </a:bodyPr>
          <a:lstStyle/>
          <a:p>
            <a:pPr algn="ctr"/>
            <a:r>
              <a:rPr kumimoji="1" lang="en-US" altLang="zh-TW" sz="6000" b="1" dirty="0">
                <a:solidFill>
                  <a:schemeClr val="tx1">
                    <a:lumMod val="75000"/>
                    <a:lumOff val="25000"/>
                  </a:schemeClr>
                </a:solidFill>
                <a:latin typeface="Source Han Sans TC"/>
                <a:ea typeface="Source Han Sans TC"/>
              </a:rPr>
              <a:t>Web</a:t>
            </a:r>
            <a:endParaRPr kumimoji="1" lang="zh-TW" altLang="zh-TW" sz="6000" b="1"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12678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CCD414CC-4479-2C9C-7871-3E547F1C2809}"/>
              </a:ext>
            </a:extLst>
          </p:cNvPr>
          <p:cNvSpPr txBox="1"/>
          <p:nvPr/>
        </p:nvSpPr>
        <p:spPr>
          <a:xfrm>
            <a:off x="4286094" y="3364821"/>
            <a:ext cx="3904438" cy="1097280"/>
          </a:xfrm>
          <a:prstGeom prst="rect">
            <a:avLst/>
          </a:prstGeom>
          <a:noFill/>
        </p:spPr>
        <p:txBody>
          <a:bodyPr wrap="square" rtlCol="0">
            <a:normAutofit/>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問題解決</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74570FE9-D4DE-CDEF-D267-8A2547FADAE8}"/>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4</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37132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9DE7B9E-6E01-3359-2EF3-42E371BA7706}"/>
              </a:ext>
            </a:extLst>
          </p:cNvPr>
          <p:cNvSpPr>
            <a:spLocks noGrp="1"/>
          </p:cNvSpPr>
          <p:nvPr>
            <p:ph idx="1"/>
          </p:nvPr>
        </p:nvSpPr>
        <p:spPr/>
        <p:txBody>
          <a:bodyPr/>
          <a:lstStyle/>
          <a:p>
            <a:r>
              <a:rPr lang="en-US" altLang="zh-TW" sz="1600" dirty="0"/>
              <a:t>OpenCV</a:t>
            </a:r>
            <a:r>
              <a:rPr lang="zh-TW" altLang="en-US" sz="1600" dirty="0"/>
              <a:t>檢測球數值抖動</a:t>
            </a:r>
            <a:endParaRPr lang="en-US" altLang="zh-TW" sz="1600" dirty="0"/>
          </a:p>
          <a:p>
            <a:pPr marL="530352" lvl="1" indent="0">
              <a:buNone/>
            </a:pPr>
            <a:r>
              <a:rPr lang="zh-TW" altLang="en-US" sz="1600" i="0" dirty="0"/>
              <a:t>解決</a:t>
            </a:r>
            <a:r>
              <a:rPr lang="en-US" altLang="zh-TW" sz="1600" i="0" dirty="0"/>
              <a:t>: </a:t>
            </a:r>
          </a:p>
          <a:p>
            <a:pPr marL="987552" lvl="1" indent="-457200">
              <a:buAutoNum type="arabicParenBoth"/>
            </a:pPr>
            <a:r>
              <a:rPr lang="zh-TW" altLang="en-US" sz="1600" i="0" dirty="0"/>
              <a:t>將球門底部貼黑，濾出橘色降低誤差</a:t>
            </a:r>
            <a:endParaRPr lang="en-US" altLang="zh-TW" sz="1600" i="0" dirty="0"/>
          </a:p>
          <a:p>
            <a:pPr marL="987552" lvl="1" indent="-457200">
              <a:buAutoNum type="arabicParenBoth"/>
            </a:pPr>
            <a:r>
              <a:rPr lang="zh-TW" altLang="en-US" sz="1600" i="0" dirty="0"/>
              <a:t>開一個陣列儲存前十個時間點的值做平均</a:t>
            </a:r>
            <a:r>
              <a:rPr lang="en-US" altLang="zh-TW" sz="1600" i="0" dirty="0"/>
              <a:t>(</a:t>
            </a:r>
            <a:r>
              <a:rPr lang="zh-TW" altLang="en-US" sz="1600" i="0" dirty="0"/>
              <a:t>似</a:t>
            </a:r>
            <a:r>
              <a:rPr lang="en-US" altLang="zh-TW" sz="1600" i="0" dirty="0"/>
              <a:t>Moving Average)</a:t>
            </a:r>
            <a:r>
              <a:rPr lang="zh-TW" altLang="en-US" sz="1600" i="0" dirty="0"/>
              <a:t> </a:t>
            </a:r>
            <a:endParaRPr lang="en-US" altLang="zh-TW" sz="1600" i="0" dirty="0"/>
          </a:p>
          <a:p>
            <a:r>
              <a:rPr lang="zh-TW" altLang="en-US" sz="1600" dirty="0"/>
              <a:t>影像串流檢測球</a:t>
            </a:r>
            <a:r>
              <a:rPr lang="en-US" altLang="zh-TW" sz="1600" dirty="0"/>
              <a:t>Loading</a:t>
            </a:r>
            <a:r>
              <a:rPr lang="zh-TW" altLang="en-US" sz="1600" dirty="0"/>
              <a:t>太重</a:t>
            </a:r>
            <a:endParaRPr lang="en-US" altLang="zh-TW" sz="1600" dirty="0"/>
          </a:p>
          <a:p>
            <a:pPr marL="530352" lvl="1" indent="0">
              <a:buNone/>
            </a:pPr>
            <a:r>
              <a:rPr lang="zh-TW" altLang="en-US" sz="1600" i="0" dirty="0"/>
              <a:t>解決</a:t>
            </a:r>
            <a:r>
              <a:rPr lang="en-US" altLang="zh-TW" sz="1600" i="0" dirty="0"/>
              <a:t>:</a:t>
            </a:r>
          </a:p>
          <a:p>
            <a:pPr marL="873252" lvl="1" indent="-342900">
              <a:buAutoNum type="arabicParenBoth"/>
            </a:pPr>
            <a:r>
              <a:rPr lang="zh-TW" altLang="en-US" sz="1600" i="0" dirty="0"/>
              <a:t>從影像串流改成每秒拍照檢測球</a:t>
            </a:r>
            <a:endParaRPr lang="en-US" altLang="zh-TW" sz="1600" i="0" dirty="0"/>
          </a:p>
          <a:p>
            <a:endParaRPr lang="en-US" altLang="zh-TW" sz="1600" i="0" dirty="0"/>
          </a:p>
          <a:p>
            <a:pPr lvl="1"/>
            <a:endParaRPr lang="zh-TW" altLang="en-US" i="0" dirty="0"/>
          </a:p>
        </p:txBody>
      </p:sp>
      <p:sp>
        <p:nvSpPr>
          <p:cNvPr id="4" name="文本框 18">
            <a:extLst>
              <a:ext uri="{FF2B5EF4-FFF2-40B4-BE49-F238E27FC236}">
                <a16:creationId xmlns:a16="http://schemas.microsoft.com/office/drawing/2014/main" id="{D5C1B36A-F299-3434-1C76-C67F2AAF098D}"/>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問  題  解  決</a:t>
            </a:r>
            <a:endParaRPr kumimoji="1" lang="zh-TW" altLang="zh-TW" sz="6000" b="1"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71264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A5F322D8-8A6E-930A-9401-8A3B09A4EF97}"/>
              </a:ext>
            </a:extLst>
          </p:cNvPr>
          <p:cNvSpPr txBox="1"/>
          <p:nvPr/>
        </p:nvSpPr>
        <p:spPr>
          <a:xfrm>
            <a:off x="4286094" y="3364821"/>
            <a:ext cx="3904438" cy="1097280"/>
          </a:xfrm>
          <a:prstGeom prst="rect">
            <a:avLst/>
          </a:prstGeom>
          <a:noFill/>
        </p:spPr>
        <p:txBody>
          <a:bodyPr wrap="square" rtlCol="0">
            <a:normAutofit/>
          </a:bodyPr>
          <a:lstStyle/>
          <a:p>
            <a:pPr algn="dist"/>
            <a:r>
              <a:rPr kumimoji="1" lang="en-US" altLang="zh-CN" sz="5400" b="1" dirty="0">
                <a:solidFill>
                  <a:schemeClr val="tx1">
                    <a:lumMod val="75000"/>
                    <a:lumOff val="25000"/>
                  </a:schemeClr>
                </a:solidFill>
                <a:latin typeface="微軟正黑體" panose="020B0604030504040204" pitchFamily="34" charset="-120"/>
                <a:ea typeface="微軟正黑體" panose="020B0604030504040204" pitchFamily="34" charset="-120"/>
              </a:rPr>
              <a:t>DEMO</a:t>
            </a:r>
          </a:p>
        </p:txBody>
      </p:sp>
      <p:sp>
        <p:nvSpPr>
          <p:cNvPr id="5" name="文本框 1">
            <a:extLst>
              <a:ext uri="{FF2B5EF4-FFF2-40B4-BE49-F238E27FC236}">
                <a16:creationId xmlns:a16="http://schemas.microsoft.com/office/drawing/2014/main" id="{DFC99EC4-CEC2-1368-C972-199EDD28BB35}"/>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5</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172124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04420-4246-0DD7-E800-DB36C136764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B590CDA-321F-3C86-8C2B-B5C7CAF390D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12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D1755D4-8E5A-1565-6429-9671019CE0E6}"/>
              </a:ext>
            </a:extLst>
          </p:cNvPr>
          <p:cNvSpPr>
            <a:spLocks noGrp="1"/>
          </p:cNvSpPr>
          <p:nvPr>
            <p:ph idx="1"/>
          </p:nvPr>
        </p:nvSpPr>
        <p:spPr>
          <a:xfrm>
            <a:off x="3385955" y="3099187"/>
            <a:ext cx="5420090" cy="659625"/>
          </a:xfrm>
        </p:spPr>
        <p:txBody>
          <a:bodyPr>
            <a:noAutofit/>
          </a:bodyPr>
          <a:lstStyle/>
          <a:p>
            <a:pPr marL="0" indent="0" algn="dist">
              <a:buNone/>
            </a:pPr>
            <a:r>
              <a:rPr lang="zh-TW" altLang="en-US" sz="6000" b="1" dirty="0"/>
              <a:t>感謝聆聽</a:t>
            </a:r>
          </a:p>
        </p:txBody>
      </p:sp>
    </p:spTree>
    <p:extLst>
      <p:ext uri="{BB962C8B-B14F-4D97-AF65-F5344CB8AC3E}">
        <p14:creationId xmlns:p14="http://schemas.microsoft.com/office/powerpoint/2010/main" val="152300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A4A86386-C3FA-DAF6-1033-6D8E98CADDBF}"/>
              </a:ext>
            </a:extLst>
          </p:cNvPr>
          <p:cNvSpPr txBox="1"/>
          <p:nvPr/>
        </p:nvSpPr>
        <p:spPr>
          <a:xfrm>
            <a:off x="4500434" y="598845"/>
            <a:ext cx="4037720" cy="1005840"/>
          </a:xfrm>
          <a:prstGeom prst="rect">
            <a:avLst/>
          </a:prstGeom>
          <a:noFill/>
          <a:effectLst/>
        </p:spPr>
        <p:txBody>
          <a:bodyPr wrap="square" rtlCol="0">
            <a:normAutofit fontScale="92500"/>
          </a:bodyPr>
          <a:lstStyle/>
          <a:p>
            <a:pPr algn="ctr"/>
            <a:r>
              <a:rPr kumimoji="1" lang="en-US" altLang="zh-TW" sz="6000" b="1" dirty="0">
                <a:solidFill>
                  <a:schemeClr val="tx1">
                    <a:lumMod val="75000"/>
                    <a:lumOff val="25000"/>
                  </a:schemeClr>
                </a:solidFill>
                <a:latin typeface="Source Han Sans TC"/>
                <a:ea typeface="Source Han Sans TC"/>
              </a:rPr>
              <a:t>C</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o</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n</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t</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e</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n</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t</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s</a:t>
            </a:r>
            <a:endParaRPr kumimoji="1" lang="zh-TW" altLang="zh-TW" sz="6000" b="1" dirty="0">
              <a:solidFill>
                <a:schemeClr val="tx1">
                  <a:lumMod val="75000"/>
                  <a:lumOff val="25000"/>
                </a:schemeClr>
              </a:solidFill>
              <a:latin typeface="Source Han Sans TC"/>
              <a:ea typeface="Source Han Sans TC"/>
            </a:endParaRPr>
          </a:p>
        </p:txBody>
      </p:sp>
      <p:sp>
        <p:nvSpPr>
          <p:cNvPr id="5" name="文本框 1">
            <a:extLst>
              <a:ext uri="{FF2B5EF4-FFF2-40B4-BE49-F238E27FC236}">
                <a16:creationId xmlns:a16="http://schemas.microsoft.com/office/drawing/2014/main" id="{15CF94AF-FA55-A3E3-E204-B615F12BAB31}"/>
              </a:ext>
            </a:extLst>
          </p:cNvPr>
          <p:cNvSpPr txBox="1"/>
          <p:nvPr/>
        </p:nvSpPr>
        <p:spPr>
          <a:xfrm>
            <a:off x="5209239" y="2571852"/>
            <a:ext cx="3160573" cy="1730582"/>
          </a:xfrm>
          <a:prstGeom prst="rect">
            <a:avLst/>
          </a:prstGeom>
          <a:noFill/>
        </p:spPr>
        <p:txBody>
          <a:bodyPr wrap="none" rtlCol="0">
            <a:normAutofit/>
          </a:bodyPr>
          <a:lstStyle/>
          <a:p>
            <a:pPr marL="457200" indent="-457200">
              <a:lnSpc>
                <a:spcPct val="200000"/>
              </a:lnSpc>
              <a:buFont typeface="Arial" panose="020B0604020202020204" pitchFamily="34" charset="0"/>
              <a:buChar char="•"/>
            </a:pPr>
            <a:endParaRPr kumimoji="1" lang="zh-TW" altLang="zh-TW" sz="2800" dirty="0">
              <a:solidFill>
                <a:schemeClr val="tx1">
                  <a:lumMod val="75000"/>
                  <a:lumOff val="25000"/>
                </a:schemeClr>
              </a:solidFill>
              <a:latin typeface="Source Han Sans TC"/>
              <a:ea typeface="Source Han Sans TC"/>
            </a:endParaRPr>
          </a:p>
        </p:txBody>
      </p:sp>
      <p:sp>
        <p:nvSpPr>
          <p:cNvPr id="6" name="文本框 34">
            <a:extLst>
              <a:ext uri="{FF2B5EF4-FFF2-40B4-BE49-F238E27FC236}">
                <a16:creationId xmlns:a16="http://schemas.microsoft.com/office/drawing/2014/main" id="{0DC3B275-6858-4468-0558-8C025A8A8860}"/>
              </a:ext>
            </a:extLst>
          </p:cNvPr>
          <p:cNvSpPr txBox="1"/>
          <p:nvPr/>
        </p:nvSpPr>
        <p:spPr>
          <a:xfrm>
            <a:off x="4500434" y="1925593"/>
            <a:ext cx="4276782" cy="4114898"/>
          </a:xfrm>
          <a:prstGeom prst="rect">
            <a:avLst/>
          </a:prstGeom>
          <a:noFill/>
        </p:spPr>
        <p:txBody>
          <a:bodyPr wrap="none" rtlCol="0">
            <a:normAutofit fontScale="62500" lnSpcReduction="20000"/>
          </a:bodyPr>
          <a:lstStyle/>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遊戲規則</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系統架構圖</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實作細節</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遙控車</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球門</a:t>
            </a:r>
            <a:r>
              <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rPr>
              <a:t>server</a:t>
            </a: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玩家操作</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問題解決</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rPr>
              <a:t>DEMO</a:t>
            </a:r>
          </a:p>
          <a:p>
            <a:pPr>
              <a:lnSpc>
                <a:spcPct val="200000"/>
              </a:lnSpc>
            </a:pP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endParaRPr kumimoji="1" lang="en-US" altLang="zh-TW" sz="28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94918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7">
            <a:extLst>
              <a:ext uri="{FF2B5EF4-FFF2-40B4-BE49-F238E27FC236}">
                <a16:creationId xmlns:a16="http://schemas.microsoft.com/office/drawing/2014/main" id="{A38D26C6-86C4-A5B7-B120-D355BB982C0D}"/>
              </a:ext>
            </a:extLst>
          </p:cNvPr>
          <p:cNvSpPr txBox="1"/>
          <p:nvPr/>
        </p:nvSpPr>
        <p:spPr>
          <a:xfrm>
            <a:off x="4674412" y="3339421"/>
            <a:ext cx="3127803" cy="1097280"/>
          </a:xfrm>
          <a:prstGeom prst="rect">
            <a:avLst/>
          </a:prstGeom>
          <a:noFill/>
        </p:spPr>
        <p:txBody>
          <a:bodyPr wrap="square" rtlCol="0">
            <a:normAutofit fontScale="85000" lnSpcReduction="10000"/>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遊戲規則</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文本框 1">
            <a:extLst>
              <a:ext uri="{FF2B5EF4-FFF2-40B4-BE49-F238E27FC236}">
                <a16:creationId xmlns:a16="http://schemas.microsoft.com/office/drawing/2014/main" id="{CD164787-400E-C5B7-4FAE-5DA557AA33E1}"/>
              </a:ext>
            </a:extLst>
          </p:cNvPr>
          <p:cNvSpPr txBox="1"/>
          <p:nvPr/>
        </p:nvSpPr>
        <p:spPr>
          <a:xfrm>
            <a:off x="5475671" y="25477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01</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176765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E3D56D2A-E25E-B492-7538-EF4563965DEB}"/>
              </a:ext>
            </a:extLst>
          </p:cNvPr>
          <p:cNvSpPr txBox="1"/>
          <p:nvPr/>
        </p:nvSpPr>
        <p:spPr>
          <a:xfrm>
            <a:off x="2663028" y="939166"/>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遊  戲  規  則</a:t>
            </a:r>
            <a:endParaRPr kumimoji="1" lang="zh-TW" altLang="zh-TW" sz="6000" b="1" dirty="0">
              <a:solidFill>
                <a:schemeClr val="tx1">
                  <a:lumMod val="75000"/>
                  <a:lumOff val="25000"/>
                </a:schemeClr>
              </a:solidFill>
              <a:latin typeface="Source Han Sans TC"/>
              <a:ea typeface="Source Han Sans TC"/>
            </a:endParaRPr>
          </a:p>
        </p:txBody>
      </p:sp>
      <p:sp>
        <p:nvSpPr>
          <p:cNvPr id="5" name="文字方塊 4">
            <a:extLst>
              <a:ext uri="{FF2B5EF4-FFF2-40B4-BE49-F238E27FC236}">
                <a16:creationId xmlns:a16="http://schemas.microsoft.com/office/drawing/2014/main" id="{A18EC80F-46CD-B399-8612-295244E7F38A}"/>
              </a:ext>
            </a:extLst>
          </p:cNvPr>
          <p:cNvSpPr txBox="1"/>
          <p:nvPr/>
        </p:nvSpPr>
        <p:spPr>
          <a:xfrm>
            <a:off x="2663028" y="2163087"/>
            <a:ext cx="8016734" cy="2950038"/>
          </a:xfrm>
          <a:prstGeom prst="rect">
            <a:avLst/>
          </a:prstGeom>
          <a:noFill/>
        </p:spPr>
        <p:txBody>
          <a:bodyPr wrap="square" rtlCol="0">
            <a:spAutoFit/>
          </a:bodyPr>
          <a:lstStyle/>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限時三分鐘，玩家控制並利用自走車將球推進球門，進球即得分。</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支援多位玩家同時存取自走車控制權，共同決定速度與方向</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自走車上配有鏡頭可供觀看</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球門上方備有第二台</a:t>
            </a:r>
            <a:r>
              <a:rPr lang="en-US" altLang="zh-TW" dirty="0">
                <a:latin typeface="微軟正黑體" panose="020B0604030504040204" pitchFamily="34" charset="-120"/>
                <a:ea typeface="微軟正黑體" panose="020B0604030504040204" pitchFamily="34" charset="-120"/>
              </a:rPr>
              <a:t>Pi</a:t>
            </a:r>
            <a:r>
              <a:rPr lang="zh-TW" altLang="en-US" dirty="0">
                <a:latin typeface="微軟正黑體" panose="020B0604030504040204" pitchFamily="34" charset="-120"/>
                <a:ea typeface="微軟正黑體" panose="020B0604030504040204" pitchFamily="34" charset="-120"/>
              </a:rPr>
              <a:t>做主機，負責接收連線，顯示分數與遊戲剩餘時間</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球門上方架設鏡頭偵測球門內的球數以記錄分數</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怕紅外線或超音波感測器會因為球卡在門上而偵測錯誤</a:t>
            </a:r>
            <a:r>
              <a:rPr lang="en-US" altLang="zh-TW" dirty="0">
                <a:latin typeface="微軟正黑體" panose="020B0604030504040204" pitchFamily="34" charset="-120"/>
                <a:ea typeface="微軟正黑體" panose="020B0604030504040204" pitchFamily="34" charset="-120"/>
              </a:rPr>
              <a:t>)</a:t>
            </a: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提供分數紀錄，輸入姓名開始遊玩，也提供排行榜功能</a:t>
            </a:r>
            <a:endParaRPr lang="zh-TW" altLang="en-US" dirty="0"/>
          </a:p>
        </p:txBody>
      </p:sp>
    </p:spTree>
    <p:extLst>
      <p:ext uri="{BB962C8B-B14F-4D97-AF65-F5344CB8AC3E}">
        <p14:creationId xmlns:p14="http://schemas.microsoft.com/office/powerpoint/2010/main" val="126395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10A837A1-B324-12F0-D208-9D8FF14FFBA3}"/>
              </a:ext>
            </a:extLst>
          </p:cNvPr>
          <p:cNvSpPr txBox="1"/>
          <p:nvPr/>
        </p:nvSpPr>
        <p:spPr>
          <a:xfrm>
            <a:off x="2663028" y="939166"/>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示  意  圖 </a:t>
            </a:r>
            <a:endParaRPr kumimoji="1" lang="zh-TW" altLang="zh-TW" sz="6000" b="1" dirty="0">
              <a:solidFill>
                <a:schemeClr val="tx1">
                  <a:lumMod val="75000"/>
                  <a:lumOff val="25000"/>
                </a:schemeClr>
              </a:solidFill>
              <a:latin typeface="Source Han Sans TC"/>
              <a:ea typeface="Source Han Sans TC"/>
            </a:endParaRPr>
          </a:p>
        </p:txBody>
      </p:sp>
      <p:grpSp>
        <p:nvGrpSpPr>
          <p:cNvPr id="5" name="群組 4">
            <a:extLst>
              <a:ext uri="{FF2B5EF4-FFF2-40B4-BE49-F238E27FC236}">
                <a16:creationId xmlns:a16="http://schemas.microsoft.com/office/drawing/2014/main" id="{6BC61CFF-C7F9-726A-01FA-60AFE9EDED37}"/>
              </a:ext>
            </a:extLst>
          </p:cNvPr>
          <p:cNvGrpSpPr/>
          <p:nvPr/>
        </p:nvGrpSpPr>
        <p:grpSpPr>
          <a:xfrm>
            <a:off x="2101776" y="2389867"/>
            <a:ext cx="8965505" cy="3725088"/>
            <a:chOff x="1720459" y="2007517"/>
            <a:chExt cx="8965505" cy="3725088"/>
          </a:xfrm>
        </p:grpSpPr>
        <p:grpSp>
          <p:nvGrpSpPr>
            <p:cNvPr id="6" name="群組 5">
              <a:extLst>
                <a:ext uri="{FF2B5EF4-FFF2-40B4-BE49-F238E27FC236}">
                  <a16:creationId xmlns:a16="http://schemas.microsoft.com/office/drawing/2014/main" id="{77A94209-2EF1-5BE5-2907-9C39534CC490}"/>
                </a:ext>
              </a:extLst>
            </p:cNvPr>
            <p:cNvGrpSpPr/>
            <p:nvPr/>
          </p:nvGrpSpPr>
          <p:grpSpPr>
            <a:xfrm>
              <a:off x="1720459" y="2007517"/>
              <a:ext cx="8965505" cy="3725088"/>
              <a:chOff x="1720459" y="2007517"/>
              <a:chExt cx="8965505" cy="3725088"/>
            </a:xfrm>
          </p:grpSpPr>
          <p:grpSp>
            <p:nvGrpSpPr>
              <p:cNvPr id="8" name="群組 7">
                <a:extLst>
                  <a:ext uri="{FF2B5EF4-FFF2-40B4-BE49-F238E27FC236}">
                    <a16:creationId xmlns:a16="http://schemas.microsoft.com/office/drawing/2014/main" id="{93332443-0475-BD52-7BE7-B04CD0072857}"/>
                  </a:ext>
                </a:extLst>
              </p:cNvPr>
              <p:cNvGrpSpPr/>
              <p:nvPr/>
            </p:nvGrpSpPr>
            <p:grpSpPr>
              <a:xfrm>
                <a:off x="1720459" y="2007517"/>
                <a:ext cx="8965505" cy="3725088"/>
                <a:chOff x="1720459" y="2007517"/>
                <a:chExt cx="8965505" cy="3725088"/>
              </a:xfrm>
            </p:grpSpPr>
            <p:sp>
              <p:nvSpPr>
                <p:cNvPr id="10" name="矩形 9">
                  <a:extLst>
                    <a:ext uri="{FF2B5EF4-FFF2-40B4-BE49-F238E27FC236}">
                      <a16:creationId xmlns:a16="http://schemas.microsoft.com/office/drawing/2014/main" id="{7270E6B2-9FF1-8384-8D54-2C393F6A7AEA}"/>
                    </a:ext>
                  </a:extLst>
                </p:cNvPr>
                <p:cNvSpPr/>
                <p:nvPr/>
              </p:nvSpPr>
              <p:spPr>
                <a:xfrm>
                  <a:off x="1838038" y="2007517"/>
                  <a:ext cx="6335736" cy="372508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D7BF38B-647E-4280-C0ED-22E8F9CB1A96}"/>
                    </a:ext>
                  </a:extLst>
                </p:cNvPr>
                <p:cNvSpPr/>
                <p:nvPr/>
              </p:nvSpPr>
              <p:spPr>
                <a:xfrm>
                  <a:off x="8173774" y="3407715"/>
                  <a:ext cx="693998" cy="1134557"/>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F84643B-CF94-5F19-7EAE-525662CFF85E}"/>
                    </a:ext>
                  </a:extLst>
                </p:cNvPr>
                <p:cNvSpPr/>
                <p:nvPr/>
              </p:nvSpPr>
              <p:spPr>
                <a:xfrm>
                  <a:off x="6653852" y="3407715"/>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244DA4C-AE52-4D99-18EA-EDB845731927}"/>
                    </a:ext>
                  </a:extLst>
                </p:cNvPr>
                <p:cNvSpPr/>
                <p:nvPr/>
              </p:nvSpPr>
              <p:spPr>
                <a:xfrm>
                  <a:off x="3828490" y="4817221"/>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F7701FC-FFB1-9744-F0C2-3026A9DD56A8}"/>
                    </a:ext>
                  </a:extLst>
                </p:cNvPr>
                <p:cNvSpPr/>
                <p:nvPr/>
              </p:nvSpPr>
              <p:spPr>
                <a:xfrm>
                  <a:off x="4576767" y="2936714"/>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DD2AC5E8-16BA-39D7-AED0-D47CE3C64A43}"/>
                    </a:ext>
                  </a:extLst>
                </p:cNvPr>
                <p:cNvSpPr/>
                <p:nvPr/>
              </p:nvSpPr>
              <p:spPr>
                <a:xfrm>
                  <a:off x="5465895" y="4284910"/>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F7AFAAFD-1FF6-BB28-CE72-F1FB018F883C}"/>
                    </a:ext>
                  </a:extLst>
                </p:cNvPr>
                <p:cNvSpPr/>
                <p:nvPr/>
              </p:nvSpPr>
              <p:spPr>
                <a:xfrm>
                  <a:off x="5503028" y="2532390"/>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24AA8387-D08F-9EF3-F5FF-D0935EE6DFDB}"/>
                    </a:ext>
                  </a:extLst>
                </p:cNvPr>
                <p:cNvSpPr/>
                <p:nvPr/>
              </p:nvSpPr>
              <p:spPr>
                <a:xfrm>
                  <a:off x="6911083" y="4932037"/>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一張含有 輪, 輪胎, 汽車零件, 玩具 的圖片&#10;&#10;自動產生的描述">
                  <a:extLst>
                    <a:ext uri="{FF2B5EF4-FFF2-40B4-BE49-F238E27FC236}">
                      <a16:creationId xmlns:a16="http://schemas.microsoft.com/office/drawing/2014/main" id="{36CB8D11-9033-52A7-B6D9-93F4183DF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459" y="2721517"/>
                  <a:ext cx="1685720" cy="1685720"/>
                </a:xfrm>
                <a:prstGeom prst="rect">
                  <a:avLst/>
                </a:prstGeom>
              </p:spPr>
            </p:pic>
            <p:pic>
              <p:nvPicPr>
                <p:cNvPr id="19" name="圖片 18" descr="一張含有 時鐘, 數位鐘, 文字, 數字 的圖片&#10;&#10;自動產生的描述">
                  <a:extLst>
                    <a:ext uri="{FF2B5EF4-FFF2-40B4-BE49-F238E27FC236}">
                      <a16:creationId xmlns:a16="http://schemas.microsoft.com/office/drawing/2014/main" id="{DA11A68A-DA3E-75CB-5F47-CE9A74A00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440" y="3743309"/>
                  <a:ext cx="809625" cy="434491"/>
                </a:xfrm>
                <a:prstGeom prst="rect">
                  <a:avLst/>
                </a:prstGeom>
              </p:spPr>
            </p:pic>
            <p:pic>
              <p:nvPicPr>
                <p:cNvPr id="20" name="圖片 19" descr="一張含有 時鐘, 數位鐘, 文字, 數字 的圖片&#10;&#10;自動產生的描述">
                  <a:extLst>
                    <a:ext uri="{FF2B5EF4-FFF2-40B4-BE49-F238E27FC236}">
                      <a16:creationId xmlns:a16="http://schemas.microsoft.com/office/drawing/2014/main" id="{9EC13C35-F9A9-FC3F-32FA-CED8DF2AD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440" y="4281862"/>
                  <a:ext cx="809625" cy="434491"/>
                </a:xfrm>
                <a:prstGeom prst="rect">
                  <a:avLst/>
                </a:prstGeom>
              </p:spPr>
            </p:pic>
            <p:pic>
              <p:nvPicPr>
                <p:cNvPr id="21" name="圖片 20">
                  <a:extLst>
                    <a:ext uri="{FF2B5EF4-FFF2-40B4-BE49-F238E27FC236}">
                      <a16:creationId xmlns:a16="http://schemas.microsoft.com/office/drawing/2014/main" id="{D7CD17F8-B083-73F2-82CA-51197D5F2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105" y="2681451"/>
                  <a:ext cx="1015875" cy="1015875"/>
                </a:xfrm>
                <a:prstGeom prst="rect">
                  <a:avLst/>
                </a:prstGeom>
              </p:spPr>
            </p:pic>
            <p:pic>
              <p:nvPicPr>
                <p:cNvPr id="22" name="圖片 21" descr="一張含有 文字, 電子產品 的圖片&#10;&#10;自動產生的描述">
                  <a:extLst>
                    <a:ext uri="{FF2B5EF4-FFF2-40B4-BE49-F238E27FC236}">
                      <a16:creationId xmlns:a16="http://schemas.microsoft.com/office/drawing/2014/main" id="{CD90C786-1187-2A07-1818-8ADCC5E16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6980" y="3407715"/>
                  <a:ext cx="628984" cy="1108210"/>
                </a:xfrm>
                <a:prstGeom prst="rect">
                  <a:avLst/>
                </a:prstGeom>
              </p:spPr>
            </p:pic>
          </p:grpSp>
          <p:pic>
            <p:nvPicPr>
              <p:cNvPr id="9" name="Picture 2" descr="(Pi 4/8G) 樹莓派 Raspberry Pi 4 Model B / 8GB 開發板 | SBC | 官方 原廠 樹梅派 4 代 | Pi  4B | Pi4B | 8G（英國製 UK 製）">
                <a:extLst>
                  <a:ext uri="{FF2B5EF4-FFF2-40B4-BE49-F238E27FC236}">
                    <a16:creationId xmlns:a16="http://schemas.microsoft.com/office/drawing/2014/main" id="{09C4CEA6-DDE5-4F72-1B56-F0B580F3AA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19" t="16603" r="18483" b="14445"/>
              <a:stretch/>
            </p:blipFill>
            <p:spPr bwMode="auto">
              <a:xfrm rot="5400000">
                <a:off x="9277428" y="4620098"/>
                <a:ext cx="543226" cy="8655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圖片 6" descr="一張含有 文字, 電子產品 的圖片&#10;&#10;自動產生的描述">
              <a:extLst>
                <a:ext uri="{FF2B5EF4-FFF2-40B4-BE49-F238E27FC236}">
                  <a16:creationId xmlns:a16="http://schemas.microsoft.com/office/drawing/2014/main" id="{DD7AC48D-074C-77FA-CDB4-53F4E69D3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340" y="3938643"/>
              <a:ext cx="628984" cy="1108210"/>
            </a:xfrm>
            <a:prstGeom prst="rect">
              <a:avLst/>
            </a:prstGeom>
          </p:spPr>
        </p:pic>
      </p:grpSp>
    </p:spTree>
    <p:extLst>
      <p:ext uri="{BB962C8B-B14F-4D97-AF65-F5344CB8AC3E}">
        <p14:creationId xmlns:p14="http://schemas.microsoft.com/office/powerpoint/2010/main" val="56534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0DC1B900-B0C4-66E0-E35C-B628AF3B90EE}"/>
              </a:ext>
            </a:extLst>
          </p:cNvPr>
          <p:cNvSpPr txBox="1"/>
          <p:nvPr/>
        </p:nvSpPr>
        <p:spPr>
          <a:xfrm>
            <a:off x="4286094" y="3364821"/>
            <a:ext cx="3904438" cy="1097280"/>
          </a:xfrm>
          <a:prstGeom prst="rect">
            <a:avLst/>
          </a:prstGeom>
          <a:noFill/>
        </p:spPr>
        <p:txBody>
          <a:bodyPr wrap="square" rtlCol="0">
            <a:normAutofit fontScale="85000" lnSpcReduction="10000"/>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系統架構圖</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722860B0-3196-1E57-49B1-5120639FA262}"/>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2</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28994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94C10312-8777-85D7-E264-53FB4CC26946}"/>
              </a:ext>
            </a:extLst>
          </p:cNvPr>
          <p:cNvGrpSpPr/>
          <p:nvPr/>
        </p:nvGrpSpPr>
        <p:grpSpPr>
          <a:xfrm>
            <a:off x="1013451" y="1643799"/>
            <a:ext cx="10747057" cy="4969086"/>
            <a:chOff x="1096001" y="1586649"/>
            <a:chExt cx="10747057" cy="4969086"/>
          </a:xfrm>
        </p:grpSpPr>
        <p:pic>
          <p:nvPicPr>
            <p:cNvPr id="5" name="圖片 4" descr="一張含有 輪, 輪胎, 汽車零件, 玩具 的圖片&#10;&#10;自動產生的描述">
              <a:extLst>
                <a:ext uri="{FF2B5EF4-FFF2-40B4-BE49-F238E27FC236}">
                  <a16:creationId xmlns:a16="http://schemas.microsoft.com/office/drawing/2014/main" id="{5308B277-1C9A-04B5-54B7-7A6EB091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366" y="4870015"/>
              <a:ext cx="1685720" cy="1685720"/>
            </a:xfrm>
            <a:prstGeom prst="rect">
              <a:avLst/>
            </a:prstGeom>
          </p:spPr>
        </p:pic>
        <p:grpSp>
          <p:nvGrpSpPr>
            <p:cNvPr id="6" name="群組 5">
              <a:extLst>
                <a:ext uri="{FF2B5EF4-FFF2-40B4-BE49-F238E27FC236}">
                  <a16:creationId xmlns:a16="http://schemas.microsoft.com/office/drawing/2014/main" id="{0B891729-A8A0-232C-1EC8-4009747EDC53}"/>
                </a:ext>
              </a:extLst>
            </p:cNvPr>
            <p:cNvGrpSpPr/>
            <p:nvPr/>
          </p:nvGrpSpPr>
          <p:grpSpPr>
            <a:xfrm>
              <a:off x="2271518" y="1586649"/>
              <a:ext cx="2624216" cy="1939828"/>
              <a:chOff x="1275861" y="1081230"/>
              <a:chExt cx="2624216" cy="1939828"/>
            </a:xfrm>
          </p:grpSpPr>
          <p:sp>
            <p:nvSpPr>
              <p:cNvPr id="32" name="矩形 31">
                <a:extLst>
                  <a:ext uri="{FF2B5EF4-FFF2-40B4-BE49-F238E27FC236}">
                    <a16:creationId xmlns:a16="http://schemas.microsoft.com/office/drawing/2014/main" id="{C9B620DB-3567-4FDC-7136-0CFFFA32CD80}"/>
                  </a:ext>
                </a:extLst>
              </p:cNvPr>
              <p:cNvSpPr/>
              <p:nvPr/>
            </p:nvSpPr>
            <p:spPr>
              <a:xfrm>
                <a:off x="1311729" y="1484377"/>
                <a:ext cx="1300524" cy="15333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66F8D3C7-65F1-FAC8-2488-B451976333F6}"/>
                  </a:ext>
                </a:extLst>
              </p:cNvPr>
              <p:cNvSpPr/>
              <p:nvPr/>
            </p:nvSpPr>
            <p:spPr>
              <a:xfrm>
                <a:off x="2599553" y="1485302"/>
                <a:ext cx="1300524" cy="15357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圓角 33">
                <a:extLst>
                  <a:ext uri="{FF2B5EF4-FFF2-40B4-BE49-F238E27FC236}">
                    <a16:creationId xmlns:a16="http://schemas.microsoft.com/office/drawing/2014/main" id="{DC9260E4-FFC9-0A77-860D-AF552A892EFE}"/>
                  </a:ext>
                </a:extLst>
              </p:cNvPr>
              <p:cNvSpPr/>
              <p:nvPr/>
            </p:nvSpPr>
            <p:spPr>
              <a:xfrm>
                <a:off x="1374794" y="1578177"/>
                <a:ext cx="1161142" cy="6604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Camera stream</a:t>
                </a:r>
                <a:endParaRPr lang="zh-TW" altLang="en-US" sz="1400" dirty="0">
                  <a:solidFill>
                    <a:schemeClr val="tx1"/>
                  </a:solidFill>
                </a:endParaRPr>
              </a:p>
            </p:txBody>
          </p:sp>
          <p:sp>
            <p:nvSpPr>
              <p:cNvPr id="35" name="文字方塊 34">
                <a:extLst>
                  <a:ext uri="{FF2B5EF4-FFF2-40B4-BE49-F238E27FC236}">
                    <a16:creationId xmlns:a16="http://schemas.microsoft.com/office/drawing/2014/main" id="{BD1A1F5B-F8FA-1BD0-1A76-106353113FCE}"/>
                  </a:ext>
                </a:extLst>
              </p:cNvPr>
              <p:cNvSpPr txBox="1"/>
              <p:nvPr/>
            </p:nvSpPr>
            <p:spPr>
              <a:xfrm>
                <a:off x="1275861" y="1081230"/>
                <a:ext cx="692842" cy="369332"/>
              </a:xfrm>
              <a:prstGeom prst="rect">
                <a:avLst/>
              </a:prstGeom>
              <a:noFill/>
            </p:spPr>
            <p:txBody>
              <a:bodyPr wrap="square" rtlCol="0">
                <a:spAutoFit/>
              </a:bodyPr>
              <a:lstStyle/>
              <a:p>
                <a:r>
                  <a:rPr lang="en-US" altLang="zh-TW" dirty="0"/>
                  <a:t>PC</a:t>
                </a:r>
                <a:endParaRPr lang="zh-TW" altLang="en-US" dirty="0"/>
              </a:p>
            </p:txBody>
          </p:sp>
          <p:sp>
            <p:nvSpPr>
              <p:cNvPr id="36" name="箭號: 向右 35">
                <a:extLst>
                  <a:ext uri="{FF2B5EF4-FFF2-40B4-BE49-F238E27FC236}">
                    <a16:creationId xmlns:a16="http://schemas.microsoft.com/office/drawing/2014/main" id="{97C423D5-0355-99D9-86E1-2F8B492D651E}"/>
                  </a:ext>
                </a:extLst>
              </p:cNvPr>
              <p:cNvSpPr/>
              <p:nvPr/>
            </p:nvSpPr>
            <p:spPr>
              <a:xfrm>
                <a:off x="2067649" y="2557010"/>
                <a:ext cx="155995"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箭號: 向左 36">
                <a:extLst>
                  <a:ext uri="{FF2B5EF4-FFF2-40B4-BE49-F238E27FC236}">
                    <a16:creationId xmlns:a16="http://schemas.microsoft.com/office/drawing/2014/main" id="{3E622F15-6F79-1649-78B0-61265E3461A7}"/>
                  </a:ext>
                </a:extLst>
              </p:cNvPr>
              <p:cNvSpPr/>
              <p:nvPr/>
            </p:nvSpPr>
            <p:spPr>
              <a:xfrm>
                <a:off x="1668400" y="2557009"/>
                <a:ext cx="174718" cy="10160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箭號: 向右 37">
                <a:extLst>
                  <a:ext uri="{FF2B5EF4-FFF2-40B4-BE49-F238E27FC236}">
                    <a16:creationId xmlns:a16="http://schemas.microsoft.com/office/drawing/2014/main" id="{CA80204E-ACA6-B35B-9936-4C8DBFEDF335}"/>
                  </a:ext>
                </a:extLst>
              </p:cNvPr>
              <p:cNvSpPr/>
              <p:nvPr/>
            </p:nvSpPr>
            <p:spPr>
              <a:xfrm rot="16200000">
                <a:off x="1869265" y="2347304"/>
                <a:ext cx="172201"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箭號: 向右 38">
                <a:extLst>
                  <a:ext uri="{FF2B5EF4-FFF2-40B4-BE49-F238E27FC236}">
                    <a16:creationId xmlns:a16="http://schemas.microsoft.com/office/drawing/2014/main" id="{9C4056CF-64B8-ED9B-533D-A9A45E6FB039}"/>
                  </a:ext>
                </a:extLst>
              </p:cNvPr>
              <p:cNvSpPr/>
              <p:nvPr/>
            </p:nvSpPr>
            <p:spPr>
              <a:xfrm rot="5400000">
                <a:off x="1888359" y="2750057"/>
                <a:ext cx="160689"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矩形: 圓角 39">
                <a:extLst>
                  <a:ext uri="{FF2B5EF4-FFF2-40B4-BE49-F238E27FC236}">
                    <a16:creationId xmlns:a16="http://schemas.microsoft.com/office/drawing/2014/main" id="{6937B693-1C19-E1EB-AC90-500EB2D683F8}"/>
                  </a:ext>
                </a:extLst>
              </p:cNvPr>
              <p:cNvSpPr/>
              <p:nvPr/>
            </p:nvSpPr>
            <p:spPr>
              <a:xfrm>
                <a:off x="2721429" y="1568339"/>
                <a:ext cx="1069174" cy="135594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微軟正黑體" panose="020B0604030504040204" pitchFamily="34" charset="-120"/>
                    <a:ea typeface="微軟正黑體" panose="020B0604030504040204" pitchFamily="34" charset="-120"/>
                  </a:rPr>
                  <a:t>使用者登入</a:t>
                </a:r>
                <a:br>
                  <a:rPr lang="en-US" altLang="zh-TW" sz="1200" dirty="0">
                    <a:solidFill>
                      <a:schemeClr val="tx1"/>
                    </a:solidFill>
                    <a:latin typeface="微軟正黑體" panose="020B0604030504040204" pitchFamily="34" charset="-120"/>
                    <a:ea typeface="微軟正黑體" panose="020B0604030504040204" pitchFamily="34" charset="-120"/>
                  </a:rPr>
                </a:br>
                <a:r>
                  <a:rPr lang="zh-TW" altLang="en-US" sz="1200" dirty="0">
                    <a:solidFill>
                      <a:schemeClr val="tx1"/>
                    </a:solidFill>
                    <a:latin typeface="微軟正黑體" panose="020B0604030504040204" pitchFamily="34" charset="-120"/>
                    <a:ea typeface="微軟正黑體" panose="020B0604030504040204" pitchFamily="34" charset="-120"/>
                  </a:rPr>
                  <a:t>排行榜</a:t>
                </a:r>
                <a:endParaRPr lang="en-US" altLang="zh-TW" sz="1200" dirty="0">
                  <a:solidFill>
                    <a:schemeClr val="tx1"/>
                  </a:solidFill>
                  <a:latin typeface="微軟正黑體" panose="020B0604030504040204" pitchFamily="34" charset="-120"/>
                  <a:ea typeface="微軟正黑體" panose="020B0604030504040204" pitchFamily="34" charset="-120"/>
                </a:endParaRPr>
              </a:p>
              <a:p>
                <a:pPr algn="ctr"/>
                <a:r>
                  <a:rPr lang="zh-TW" altLang="en-US" sz="1200" dirty="0">
                    <a:solidFill>
                      <a:schemeClr val="tx1"/>
                    </a:solidFill>
                    <a:latin typeface="微軟正黑體" panose="020B0604030504040204" pitchFamily="34" charset="-120"/>
                    <a:ea typeface="微軟正黑體" panose="020B0604030504040204" pitchFamily="34" charset="-120"/>
                  </a:rPr>
                  <a:t>時間</a:t>
                </a:r>
                <a:br>
                  <a:rPr lang="en-US" altLang="zh-TW" sz="1200" dirty="0">
                    <a:solidFill>
                      <a:schemeClr val="tx1"/>
                    </a:solidFill>
                    <a:latin typeface="微軟正黑體" panose="020B0604030504040204" pitchFamily="34" charset="-120"/>
                    <a:ea typeface="微軟正黑體" panose="020B0604030504040204" pitchFamily="34" charset="-120"/>
                  </a:rPr>
                </a:br>
                <a:r>
                  <a:rPr lang="zh-TW" altLang="en-US" sz="1200" dirty="0">
                    <a:solidFill>
                      <a:schemeClr val="tx1"/>
                    </a:solidFill>
                    <a:latin typeface="微軟正黑體" panose="020B0604030504040204" pitchFamily="34" charset="-120"/>
                    <a:ea typeface="微軟正黑體" panose="020B0604030504040204" pitchFamily="34" charset="-120"/>
                  </a:rPr>
                  <a:t>計分數</a:t>
                </a:r>
                <a:endParaRPr lang="zh-TW" altLang="en-US" sz="1200" dirty="0">
                  <a:latin typeface="微軟正黑體" panose="020B0604030504040204" pitchFamily="34" charset="-120"/>
                  <a:ea typeface="微軟正黑體" panose="020B0604030504040204" pitchFamily="34" charset="-120"/>
                </a:endParaRPr>
              </a:p>
            </p:txBody>
          </p:sp>
        </p:grpSp>
        <p:cxnSp>
          <p:nvCxnSpPr>
            <p:cNvPr id="7" name="直線接點 6">
              <a:extLst>
                <a:ext uri="{FF2B5EF4-FFF2-40B4-BE49-F238E27FC236}">
                  <a16:creationId xmlns:a16="http://schemas.microsoft.com/office/drawing/2014/main" id="{43E499E9-DE75-4212-646E-46E7E0E6DCB2}"/>
                </a:ext>
              </a:extLst>
            </p:cNvPr>
            <p:cNvCxnSpPr/>
            <p:nvPr/>
          </p:nvCxnSpPr>
          <p:spPr>
            <a:xfrm>
              <a:off x="2441871" y="3694121"/>
              <a:ext cx="0" cy="1183907"/>
            </a:xfrm>
            <a:prstGeom prst="line">
              <a:avLst/>
            </a:prstGeom>
          </p:spPr>
          <p:style>
            <a:lnRef idx="2">
              <a:schemeClr val="dk1"/>
            </a:lnRef>
            <a:fillRef idx="0">
              <a:schemeClr val="dk1"/>
            </a:fillRef>
            <a:effectRef idx="1">
              <a:schemeClr val="dk1"/>
            </a:effectRef>
            <a:fontRef idx="minor">
              <a:schemeClr val="tx1"/>
            </a:fontRef>
          </p:style>
        </p:cxnSp>
        <p:cxnSp>
          <p:nvCxnSpPr>
            <p:cNvPr id="8" name="接點: 肘形 7">
              <a:extLst>
                <a:ext uri="{FF2B5EF4-FFF2-40B4-BE49-F238E27FC236}">
                  <a16:creationId xmlns:a16="http://schemas.microsoft.com/office/drawing/2014/main" id="{8714FC1E-8A2F-8A1C-4AAE-5268EDC50E82}"/>
                </a:ext>
              </a:extLst>
            </p:cNvPr>
            <p:cNvCxnSpPr>
              <a:cxnSpLocks/>
            </p:cNvCxnSpPr>
            <p:nvPr/>
          </p:nvCxnSpPr>
          <p:spPr>
            <a:xfrm rot="16200000" flipH="1">
              <a:off x="4579964" y="2849425"/>
              <a:ext cx="2426292" cy="1513284"/>
            </a:xfrm>
            <a:prstGeom prst="bentConnector3">
              <a:avLst>
                <a:gd name="adj1" fmla="val 648"/>
              </a:avLst>
            </a:prstGeom>
          </p:spPr>
          <p:style>
            <a:lnRef idx="2">
              <a:schemeClr val="dk1"/>
            </a:lnRef>
            <a:fillRef idx="0">
              <a:schemeClr val="dk1"/>
            </a:fillRef>
            <a:effectRef idx="1">
              <a:schemeClr val="dk1"/>
            </a:effectRef>
            <a:fontRef idx="minor">
              <a:schemeClr val="tx1"/>
            </a:fontRef>
          </p:style>
        </p:cxnSp>
        <p:pic>
          <p:nvPicPr>
            <p:cNvPr id="9" name="圖片 8" descr="一張含有 電子產品, 電子元件, 電路元件, 被動元件 的圖片&#10;&#10;自動產生的描述">
              <a:extLst>
                <a:ext uri="{FF2B5EF4-FFF2-40B4-BE49-F238E27FC236}">
                  <a16:creationId xmlns:a16="http://schemas.microsoft.com/office/drawing/2014/main" id="{7861832C-6AA6-E258-5BDB-D98310903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915" y="4640784"/>
              <a:ext cx="1231441" cy="1231441"/>
            </a:xfrm>
            <a:prstGeom prst="rect">
              <a:avLst/>
            </a:prstGeom>
          </p:spPr>
        </p:pic>
        <p:sp>
          <p:nvSpPr>
            <p:cNvPr id="10" name="文字方塊 9">
              <a:extLst>
                <a:ext uri="{FF2B5EF4-FFF2-40B4-BE49-F238E27FC236}">
                  <a16:creationId xmlns:a16="http://schemas.microsoft.com/office/drawing/2014/main" id="{B12530BA-DDB0-B6D8-85D6-73448A50F65C}"/>
                </a:ext>
              </a:extLst>
            </p:cNvPr>
            <p:cNvSpPr txBox="1"/>
            <p:nvPr/>
          </p:nvSpPr>
          <p:spPr>
            <a:xfrm>
              <a:off x="2184421" y="4979505"/>
              <a:ext cx="1796853" cy="276999"/>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SSH</a:t>
              </a:r>
              <a:r>
                <a:rPr lang="zh-TW" altLang="en-US" sz="1200" dirty="0">
                  <a:latin typeface="微軟正黑體" panose="020B0604030504040204" pitchFamily="34" charset="-120"/>
                  <a:ea typeface="微軟正黑體" panose="020B0604030504040204" pitchFamily="34" charset="-120"/>
                </a:rPr>
                <a:t>無線連線</a:t>
              </a:r>
            </a:p>
          </p:txBody>
        </p:sp>
        <p:cxnSp>
          <p:nvCxnSpPr>
            <p:cNvPr id="11" name="直線接點 10">
              <a:extLst>
                <a:ext uri="{FF2B5EF4-FFF2-40B4-BE49-F238E27FC236}">
                  <a16:creationId xmlns:a16="http://schemas.microsoft.com/office/drawing/2014/main" id="{6C1B226F-3013-20DC-E2D4-2A6C40AD463D}"/>
                </a:ext>
              </a:extLst>
            </p:cNvPr>
            <p:cNvCxnSpPr>
              <a:cxnSpLocks/>
            </p:cNvCxnSpPr>
            <p:nvPr/>
          </p:nvCxnSpPr>
          <p:spPr>
            <a:xfrm>
              <a:off x="3717086" y="5662073"/>
              <a:ext cx="2219257" cy="0"/>
            </a:xfrm>
            <a:prstGeom prst="line">
              <a:avLst/>
            </a:prstGeom>
          </p:spPr>
          <p:style>
            <a:lnRef idx="2">
              <a:schemeClr val="dk1"/>
            </a:lnRef>
            <a:fillRef idx="0">
              <a:schemeClr val="dk1"/>
            </a:fillRef>
            <a:effectRef idx="1">
              <a:schemeClr val="dk1"/>
            </a:effectRef>
            <a:fontRef idx="minor">
              <a:schemeClr val="tx1"/>
            </a:fontRef>
          </p:style>
        </p:cxnSp>
        <p:pic>
          <p:nvPicPr>
            <p:cNvPr id="12" name="圖片 11" descr="一張含有 網 的圖片&#10;&#10;自動產生的描述">
              <a:extLst>
                <a:ext uri="{FF2B5EF4-FFF2-40B4-BE49-F238E27FC236}">
                  <a16:creationId xmlns:a16="http://schemas.microsoft.com/office/drawing/2014/main" id="{C9E00AFE-34FB-6E78-B852-689494596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705" y="5326921"/>
              <a:ext cx="1551341" cy="1034227"/>
            </a:xfrm>
            <a:prstGeom prst="rect">
              <a:avLst/>
            </a:prstGeom>
          </p:spPr>
        </p:pic>
        <p:pic>
          <p:nvPicPr>
            <p:cNvPr id="13" name="圖片 12" descr="一張含有 文字, 電子產品 的圖片&#10;&#10;自動產生的描述">
              <a:extLst>
                <a:ext uri="{FF2B5EF4-FFF2-40B4-BE49-F238E27FC236}">
                  <a16:creationId xmlns:a16="http://schemas.microsoft.com/office/drawing/2014/main" id="{CADE6EED-E5F0-89D0-72F1-C17F44EEF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595" y="4997276"/>
              <a:ext cx="628984" cy="1108210"/>
            </a:xfrm>
            <a:prstGeom prst="rect">
              <a:avLst/>
            </a:prstGeom>
          </p:spPr>
        </p:pic>
        <p:pic>
          <p:nvPicPr>
            <p:cNvPr id="14" name="圖片 13" descr="一張含有 文字, 電子產品 的圖片&#10;&#10;自動產生的描述">
              <a:extLst>
                <a:ext uri="{FF2B5EF4-FFF2-40B4-BE49-F238E27FC236}">
                  <a16:creationId xmlns:a16="http://schemas.microsoft.com/office/drawing/2014/main" id="{CFEF5EB2-DD92-1221-F8BE-52A826F3D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001" y="3536271"/>
              <a:ext cx="628984" cy="1108210"/>
            </a:xfrm>
            <a:prstGeom prst="rect">
              <a:avLst/>
            </a:prstGeom>
          </p:spPr>
        </p:pic>
        <p:cxnSp>
          <p:nvCxnSpPr>
            <p:cNvPr id="15" name="接點: 肘形 14">
              <a:extLst>
                <a:ext uri="{FF2B5EF4-FFF2-40B4-BE49-F238E27FC236}">
                  <a16:creationId xmlns:a16="http://schemas.microsoft.com/office/drawing/2014/main" id="{757CE691-367B-5D50-2A09-B2C320393919}"/>
                </a:ext>
              </a:extLst>
            </p:cNvPr>
            <p:cNvCxnSpPr/>
            <p:nvPr/>
          </p:nvCxnSpPr>
          <p:spPr>
            <a:xfrm rot="16200000" flipV="1">
              <a:off x="1296950" y="5091436"/>
              <a:ext cx="738771" cy="462006"/>
            </a:xfrm>
            <a:prstGeom prst="bentConnector3">
              <a:avLst>
                <a:gd name="adj1" fmla="val -812"/>
              </a:avLst>
            </a:prstGeom>
            <a:ln>
              <a:tailEnd type="triangle"/>
            </a:ln>
          </p:spPr>
          <p:style>
            <a:lnRef idx="2">
              <a:schemeClr val="dk1"/>
            </a:lnRef>
            <a:fillRef idx="0">
              <a:schemeClr val="dk1"/>
            </a:fillRef>
            <a:effectRef idx="1">
              <a:schemeClr val="dk1"/>
            </a:effectRef>
            <a:fontRef idx="minor">
              <a:schemeClr val="tx1"/>
            </a:fontRef>
          </p:style>
        </p:cxnSp>
        <p:cxnSp>
          <p:nvCxnSpPr>
            <p:cNvPr id="16" name="接點: 肘形 15">
              <a:extLst>
                <a:ext uri="{FF2B5EF4-FFF2-40B4-BE49-F238E27FC236}">
                  <a16:creationId xmlns:a16="http://schemas.microsoft.com/office/drawing/2014/main" id="{E3BEBE18-EADE-34CE-FBA3-B0F3A6BBF94E}"/>
                </a:ext>
              </a:extLst>
            </p:cNvPr>
            <p:cNvCxnSpPr>
              <a:stCxn id="14" idx="0"/>
            </p:cNvCxnSpPr>
            <p:nvPr/>
          </p:nvCxnSpPr>
          <p:spPr>
            <a:xfrm rot="5400000" flipH="1" flipV="1">
              <a:off x="1125100" y="2679264"/>
              <a:ext cx="1142401" cy="571615"/>
            </a:xfrm>
            <a:prstGeom prst="bentConnector3">
              <a:avLst>
                <a:gd name="adj1" fmla="val 100553"/>
              </a:avLst>
            </a:prstGeom>
            <a:ln>
              <a:tailEnd type="triangle"/>
            </a:ln>
          </p:spPr>
          <p:style>
            <a:lnRef idx="2">
              <a:schemeClr val="dk1"/>
            </a:lnRef>
            <a:fillRef idx="0">
              <a:schemeClr val="dk1"/>
            </a:fillRef>
            <a:effectRef idx="1">
              <a:schemeClr val="dk1"/>
            </a:effectRef>
            <a:fontRef idx="minor">
              <a:schemeClr val="tx1"/>
            </a:fontRef>
          </p:style>
        </p:cxnSp>
        <p:sp>
          <p:nvSpPr>
            <p:cNvPr id="17" name="矩形 16">
              <a:extLst>
                <a:ext uri="{FF2B5EF4-FFF2-40B4-BE49-F238E27FC236}">
                  <a16:creationId xmlns:a16="http://schemas.microsoft.com/office/drawing/2014/main" id="{90A249DD-1908-1F65-A68B-257E011879D6}"/>
                </a:ext>
              </a:extLst>
            </p:cNvPr>
            <p:cNvSpPr/>
            <p:nvPr/>
          </p:nvSpPr>
          <p:spPr>
            <a:xfrm>
              <a:off x="7571541" y="3013426"/>
              <a:ext cx="2940700" cy="318472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397B47BD-1B84-6CBA-354B-BD36DE39961F}"/>
                </a:ext>
              </a:extLst>
            </p:cNvPr>
            <p:cNvSpPr txBox="1"/>
            <p:nvPr/>
          </p:nvSpPr>
          <p:spPr>
            <a:xfrm>
              <a:off x="7505778" y="2690725"/>
              <a:ext cx="986869" cy="307777"/>
            </a:xfrm>
            <a:prstGeom prst="rect">
              <a:avLst/>
            </a:prstGeom>
            <a:noFill/>
          </p:spPr>
          <p:txBody>
            <a:bodyPr wrap="square" rtlCol="0">
              <a:spAutoFit/>
            </a:bodyPr>
            <a:lstStyle/>
            <a:p>
              <a:r>
                <a:rPr lang="en-US" altLang="zh-TW" sz="1400" dirty="0"/>
                <a:t>server</a:t>
              </a:r>
              <a:endParaRPr lang="zh-TW" altLang="en-US" sz="1400" dirty="0"/>
            </a:p>
          </p:txBody>
        </p:sp>
        <p:sp>
          <p:nvSpPr>
            <p:cNvPr id="19" name="矩形 18">
              <a:extLst>
                <a:ext uri="{FF2B5EF4-FFF2-40B4-BE49-F238E27FC236}">
                  <a16:creationId xmlns:a16="http://schemas.microsoft.com/office/drawing/2014/main" id="{083997D4-12C9-6A15-7AF0-C5053DA76B4F}"/>
                </a:ext>
              </a:extLst>
            </p:cNvPr>
            <p:cNvSpPr/>
            <p:nvPr/>
          </p:nvSpPr>
          <p:spPr>
            <a:xfrm>
              <a:off x="7645643" y="3333445"/>
              <a:ext cx="2764971" cy="105426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latin typeface="微軟正黑體" panose="020B0604030504040204" pitchFamily="34" charset="-120"/>
                  <a:ea typeface="微軟正黑體" panose="020B0604030504040204" pitchFamily="34" charset="-120"/>
                </a:rPr>
                <a:t>1.  </a:t>
              </a:r>
              <a:r>
                <a:rPr lang="zh-TW" altLang="en-US" sz="1200" dirty="0">
                  <a:solidFill>
                    <a:schemeClr val="tx1"/>
                  </a:solidFill>
                  <a:latin typeface="微軟正黑體" panose="020B0604030504040204" pitchFamily="34" charset="-120"/>
                  <a:ea typeface="微軟正黑體" panose="020B0604030504040204" pitchFamily="34" charset="-120"/>
                </a:rPr>
                <a:t>利用</a:t>
              </a:r>
              <a:r>
                <a:rPr lang="en-US" altLang="zh-TW" sz="1200" dirty="0">
                  <a:solidFill>
                    <a:schemeClr val="tx1"/>
                  </a:solidFill>
                  <a:latin typeface="微軟正黑體" panose="020B0604030504040204" pitchFamily="34" charset="-120"/>
                  <a:ea typeface="微軟正黑體" panose="020B0604030504040204" pitchFamily="34" charset="-120"/>
                </a:rPr>
                <a:t>socket</a:t>
              </a:r>
              <a:r>
                <a:rPr lang="zh-TW" altLang="en-US" sz="1200" dirty="0">
                  <a:solidFill>
                    <a:schemeClr val="tx1"/>
                  </a:solidFill>
                  <a:latin typeface="微軟正黑體" panose="020B0604030504040204" pitchFamily="34" charset="-120"/>
                  <a:ea typeface="微軟正黑體" panose="020B0604030504040204" pitchFamily="34" charset="-120"/>
                </a:rPr>
                <a:t>和玩家連線</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28600" indent="-228600">
                <a:buAutoNum type="arabicPeriod" startAt="2"/>
              </a:pPr>
              <a:r>
                <a:rPr lang="zh-TW" altLang="en-US" sz="1200" dirty="0">
                  <a:solidFill>
                    <a:schemeClr val="tx1"/>
                  </a:solidFill>
                  <a:latin typeface="微軟正黑體" panose="020B0604030504040204" pitchFamily="34" charset="-120"/>
                  <a:ea typeface="微軟正黑體" panose="020B0604030504040204" pitchFamily="34" charset="-120"/>
                </a:rPr>
                <a:t>處理玩家的請求如開始遊戲、索取排行榜</a:t>
              </a:r>
              <a:r>
                <a:rPr lang="en-US" altLang="zh-TW" sz="1200" dirty="0">
                  <a:solidFill>
                    <a:schemeClr val="tx1"/>
                  </a:solidFill>
                  <a:latin typeface="微軟正黑體" panose="020B0604030504040204" pitchFamily="34" charset="-120"/>
                  <a:ea typeface="微軟正黑體" panose="020B0604030504040204" pitchFamily="34" charset="-120"/>
                </a:rPr>
                <a:t>(</a:t>
              </a:r>
              <a:r>
                <a:rPr lang="zh-TW" altLang="en-US" sz="1200" dirty="0">
                  <a:solidFill>
                    <a:schemeClr val="tx1"/>
                  </a:solidFill>
                  <a:latin typeface="微軟正黑體" panose="020B0604030504040204" pitchFamily="34" charset="-120"/>
                  <a:ea typeface="微軟正黑體" panose="020B0604030504040204" pitchFamily="34" charset="-120"/>
                </a:rPr>
                <a:t>用</a:t>
              </a:r>
              <a:r>
                <a:rPr lang="en-US" altLang="zh-TW" sz="1200" dirty="0">
                  <a:solidFill>
                    <a:schemeClr val="tx1"/>
                  </a:solidFill>
                  <a:latin typeface="微軟正黑體" panose="020B0604030504040204" pitchFamily="34" charset="-120"/>
                  <a:ea typeface="微軟正黑體" panose="020B0604030504040204" pitchFamily="34" charset="-120"/>
                </a:rPr>
                <a:t>socket</a:t>
              </a:r>
              <a:r>
                <a:rPr lang="zh-TW" altLang="en-US" sz="1200" dirty="0">
                  <a:solidFill>
                    <a:schemeClr val="tx1"/>
                  </a:solidFill>
                  <a:latin typeface="微軟正黑體" panose="020B0604030504040204" pitchFamily="34" charset="-120"/>
                  <a:ea typeface="微軟正黑體" panose="020B0604030504040204" pitchFamily="34" charset="-120"/>
                </a:rPr>
                <a:t>把排行榜傳過去</a:t>
              </a:r>
              <a:r>
                <a:rPr lang="en-US" altLang="zh-TW" sz="1200" dirty="0">
                  <a:solidFill>
                    <a:schemeClr val="tx1"/>
                  </a:solidFill>
                  <a:latin typeface="微軟正黑體" panose="020B0604030504040204" pitchFamily="34" charset="-120"/>
                  <a:ea typeface="微軟正黑體" panose="020B0604030504040204" pitchFamily="34" charset="-120"/>
                </a:rPr>
                <a:t>)</a:t>
              </a:r>
              <a:r>
                <a:rPr lang="zh-TW" altLang="en-US" sz="1200" dirty="0">
                  <a:solidFill>
                    <a:schemeClr val="tx1"/>
                  </a:solidFill>
                  <a:latin typeface="微軟正黑體" panose="020B0604030504040204" pitchFamily="34" charset="-120"/>
                  <a:ea typeface="微軟正黑體" panose="020B0604030504040204" pitchFamily="34" charset="-120"/>
                </a:rPr>
                <a:t>，也負責將排行榜寫入</a:t>
              </a:r>
              <a:r>
                <a:rPr lang="en-US" altLang="zh-TW" sz="1200" dirty="0">
                  <a:solidFill>
                    <a:schemeClr val="tx1"/>
                  </a:solidFill>
                  <a:latin typeface="微軟正黑體" panose="020B0604030504040204" pitchFamily="34" charset="-120"/>
                  <a:ea typeface="微軟正黑體" panose="020B0604030504040204" pitchFamily="34" charset="-120"/>
                </a:rPr>
                <a:t>shared memory</a:t>
              </a:r>
            </a:p>
          </p:txBody>
        </p:sp>
        <p:sp>
          <p:nvSpPr>
            <p:cNvPr id="20" name="矩形 19">
              <a:extLst>
                <a:ext uri="{FF2B5EF4-FFF2-40B4-BE49-F238E27FC236}">
                  <a16:creationId xmlns:a16="http://schemas.microsoft.com/office/drawing/2014/main" id="{D4701A2A-696F-4FB8-6F42-FFDBB5D9CC5C}"/>
                </a:ext>
              </a:extLst>
            </p:cNvPr>
            <p:cNvSpPr/>
            <p:nvPr/>
          </p:nvSpPr>
          <p:spPr>
            <a:xfrm>
              <a:off x="7659405" y="4739631"/>
              <a:ext cx="2764971" cy="1365855"/>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使用</a:t>
              </a:r>
              <a:r>
                <a:rPr lang="en-US" altLang="zh-TW" sz="1200" dirty="0" err="1">
                  <a:solidFill>
                    <a:schemeClr val="tx1"/>
                  </a:solidFill>
                  <a:latin typeface="微軟正黑體" panose="020B0604030504040204" pitchFamily="34" charset="-120"/>
                  <a:ea typeface="微軟正黑體" panose="020B0604030504040204" pitchFamily="34" charset="-120"/>
                </a:rPr>
                <a:t>execlp</a:t>
              </a:r>
              <a:r>
                <a:rPr lang="zh-TW" altLang="en-US" sz="1200" dirty="0">
                  <a:solidFill>
                    <a:schemeClr val="tx1"/>
                  </a:solidFill>
                  <a:latin typeface="微軟正黑體" panose="020B0604030504040204" pitchFamily="34" charset="-120"/>
                  <a:ea typeface="微軟正黑體" panose="020B0604030504040204" pitchFamily="34" charset="-120"/>
                </a:rPr>
                <a:t>執行</a:t>
              </a:r>
              <a:r>
                <a:rPr lang="en-US" altLang="zh-TW" sz="1200" dirty="0">
                  <a:solidFill>
                    <a:schemeClr val="tx1"/>
                  </a:solidFill>
                  <a:latin typeface="微軟正黑體" panose="020B0604030504040204" pitchFamily="34" charset="-120"/>
                  <a:ea typeface="微軟正黑體" panose="020B0604030504040204" pitchFamily="34" charset="-120"/>
                </a:rPr>
                <a:t>detect_ball.py</a:t>
              </a:r>
              <a:r>
                <a:rPr lang="zh-TW" altLang="en-US" sz="1200" dirty="0">
                  <a:solidFill>
                    <a:schemeClr val="tx1"/>
                  </a:solidFill>
                  <a:latin typeface="微軟正黑體" panose="020B0604030504040204" pitchFamily="34" charset="-120"/>
                  <a:ea typeface="微軟正黑體" panose="020B0604030504040204" pitchFamily="34" charset="-120"/>
                </a:rPr>
                <a:t>，用於偵測球數</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必須使用</a:t>
              </a:r>
              <a:r>
                <a:rPr lang="en-US" altLang="zh-TW" sz="1200" dirty="0">
                  <a:solidFill>
                    <a:schemeClr val="tx1"/>
                  </a:solidFill>
                  <a:latin typeface="微軟正黑體" panose="020B0604030504040204" pitchFamily="34" charset="-120"/>
                  <a:ea typeface="微軟正黑體" panose="020B0604030504040204" pitchFamily="34" charset="-120"/>
                </a:rPr>
                <a:t>select</a:t>
              </a:r>
              <a:r>
                <a:rPr lang="zh-TW" altLang="en-US" sz="1200" dirty="0">
                  <a:solidFill>
                    <a:schemeClr val="tx1"/>
                  </a:solidFill>
                  <a:latin typeface="微軟正黑體" panose="020B0604030504040204" pitchFamily="34" charset="-120"/>
                  <a:ea typeface="微軟正黑體" panose="020B0604030504040204" pitchFamily="34" charset="-120"/>
                </a:rPr>
                <a:t>以防有新連線時因為執行</a:t>
              </a:r>
              <a:r>
                <a:rPr lang="en-US" altLang="zh-TW" sz="1200" dirty="0" err="1">
                  <a:solidFill>
                    <a:schemeClr val="tx1"/>
                  </a:solidFill>
                  <a:latin typeface="微軟正黑體" panose="020B0604030504040204" pitchFamily="34" charset="-120"/>
                  <a:ea typeface="微軟正黑體" panose="020B0604030504040204" pitchFamily="34" charset="-120"/>
                </a:rPr>
                <a:t>detect_ball</a:t>
              </a:r>
              <a:r>
                <a:rPr lang="zh-TW" altLang="en-US" sz="1200" dirty="0">
                  <a:solidFill>
                    <a:schemeClr val="tx1"/>
                  </a:solidFill>
                  <a:latin typeface="微軟正黑體" panose="020B0604030504040204" pitchFamily="34" charset="-120"/>
                  <a:ea typeface="微軟正黑體" panose="020B0604030504040204" pitchFamily="34" charset="-120"/>
                </a:rPr>
                <a:t>而被</a:t>
              </a:r>
              <a:r>
                <a:rPr lang="en-US" altLang="zh-TW" sz="1200" dirty="0">
                  <a:solidFill>
                    <a:schemeClr val="tx1"/>
                  </a:solidFill>
                  <a:latin typeface="微軟正黑體" panose="020B0604030504040204" pitchFamily="34" charset="-120"/>
                  <a:ea typeface="微軟正黑體" panose="020B0604030504040204" pitchFamily="34" charset="-120"/>
                </a:rPr>
                <a:t>block</a:t>
              </a:r>
            </a:p>
            <a:p>
              <a:pPr marL="342900" indent="-342900">
                <a:buAutoNum type="arabicPeriod"/>
              </a:pPr>
              <a:r>
                <a:rPr lang="en-US" altLang="zh-TW" sz="1200" dirty="0">
                  <a:solidFill>
                    <a:schemeClr val="tx1"/>
                  </a:solidFill>
                  <a:latin typeface="微軟正黑體" panose="020B0604030504040204" pitchFamily="34" charset="-120"/>
                  <a:ea typeface="微軟正黑體" panose="020B0604030504040204" pitchFamily="34" charset="-120"/>
                </a:rPr>
                <a:t>Timer</a:t>
              </a:r>
              <a:r>
                <a:rPr lang="zh-TW" altLang="en-US" sz="1200" dirty="0">
                  <a:solidFill>
                    <a:schemeClr val="tx1"/>
                  </a:solidFill>
                  <a:latin typeface="微軟正黑體" panose="020B0604030504040204" pitchFamily="34" charset="-120"/>
                  <a:ea typeface="微軟正黑體" panose="020B0604030504040204" pitchFamily="34" charset="-120"/>
                </a:rPr>
                <a:t>計時</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驅動對應硬體如七段顯示器、</a:t>
              </a:r>
              <a:r>
                <a:rPr lang="en-US" altLang="zh-TW" sz="1200" dirty="0">
                  <a:solidFill>
                    <a:schemeClr val="tx1"/>
                  </a:solidFill>
                  <a:latin typeface="微軟正黑體" panose="020B0604030504040204" pitchFamily="34" charset="-120"/>
                  <a:ea typeface="微軟正黑體" panose="020B0604030504040204" pitchFamily="34" charset="-120"/>
                </a:rPr>
                <a:t>LED</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139EACB6-097D-4D70-85A4-A1E153C5ECA5}"/>
                </a:ext>
              </a:extLst>
            </p:cNvPr>
            <p:cNvSpPr txBox="1"/>
            <p:nvPr/>
          </p:nvSpPr>
          <p:spPr>
            <a:xfrm>
              <a:off x="7571541" y="3042644"/>
              <a:ext cx="2764970" cy="307777"/>
            </a:xfrm>
            <a:prstGeom prst="rect">
              <a:avLst/>
            </a:prstGeom>
            <a:noFill/>
          </p:spPr>
          <p:txBody>
            <a:bodyPr wrap="square" rtlCol="0">
              <a:spAutoFit/>
            </a:bodyPr>
            <a:lstStyle/>
            <a:p>
              <a:r>
                <a:rPr lang="en-US" altLang="zh-TW" sz="1400" dirty="0"/>
                <a:t>fork child: handle client</a:t>
              </a:r>
              <a:endParaRPr lang="zh-TW" altLang="en-US" sz="1400" dirty="0"/>
            </a:p>
          </p:txBody>
        </p:sp>
        <p:sp>
          <p:nvSpPr>
            <p:cNvPr id="22" name="文字方塊 21">
              <a:extLst>
                <a:ext uri="{FF2B5EF4-FFF2-40B4-BE49-F238E27FC236}">
                  <a16:creationId xmlns:a16="http://schemas.microsoft.com/office/drawing/2014/main" id="{0C69CF67-1113-0008-74B3-CFB00CC23A36}"/>
                </a:ext>
              </a:extLst>
            </p:cNvPr>
            <p:cNvSpPr txBox="1"/>
            <p:nvPr/>
          </p:nvSpPr>
          <p:spPr>
            <a:xfrm>
              <a:off x="7561963" y="4431854"/>
              <a:ext cx="2774548" cy="307777"/>
            </a:xfrm>
            <a:prstGeom prst="rect">
              <a:avLst/>
            </a:prstGeom>
            <a:noFill/>
          </p:spPr>
          <p:txBody>
            <a:bodyPr wrap="square">
              <a:spAutoFit/>
            </a:bodyPr>
            <a:lstStyle/>
            <a:p>
              <a:r>
                <a:rPr lang="en-US" altLang="zh-TW" sz="1400" dirty="0"/>
                <a:t>parent</a:t>
              </a:r>
              <a:endParaRPr lang="zh-TW" altLang="en-US" sz="1400" dirty="0"/>
            </a:p>
          </p:txBody>
        </p:sp>
        <p:sp>
          <p:nvSpPr>
            <p:cNvPr id="23" name="矩形: 圓角 22">
              <a:extLst>
                <a:ext uri="{FF2B5EF4-FFF2-40B4-BE49-F238E27FC236}">
                  <a16:creationId xmlns:a16="http://schemas.microsoft.com/office/drawing/2014/main" id="{EC0C21E4-3040-16A5-655B-9DBEE69384E9}"/>
                </a:ext>
              </a:extLst>
            </p:cNvPr>
            <p:cNvSpPr/>
            <p:nvPr/>
          </p:nvSpPr>
          <p:spPr>
            <a:xfrm>
              <a:off x="10731785" y="3186273"/>
              <a:ext cx="1111273" cy="244252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24" name="文字方塊 23">
              <a:extLst>
                <a:ext uri="{FF2B5EF4-FFF2-40B4-BE49-F238E27FC236}">
                  <a16:creationId xmlns:a16="http://schemas.microsoft.com/office/drawing/2014/main" id="{57D1E108-681A-DFBF-E372-B2A918CA7398}"/>
                </a:ext>
              </a:extLst>
            </p:cNvPr>
            <p:cNvSpPr txBox="1"/>
            <p:nvPr/>
          </p:nvSpPr>
          <p:spPr>
            <a:xfrm>
              <a:off x="10809817" y="3333445"/>
              <a:ext cx="920174" cy="646331"/>
            </a:xfrm>
            <a:prstGeom prst="rect">
              <a:avLst/>
            </a:prstGeom>
            <a:noFill/>
          </p:spPr>
          <p:txBody>
            <a:bodyPr wrap="square" rtlCol="0">
              <a:spAutoFit/>
            </a:bodyPr>
            <a:lstStyle/>
            <a:p>
              <a:pPr algn="ctr"/>
              <a:r>
                <a:rPr lang="en-US" altLang="zh-TW" sz="1200" dirty="0"/>
                <a:t>Shared memory</a:t>
              </a:r>
              <a:endParaRPr lang="zh-TW" altLang="en-US" sz="1200" dirty="0"/>
            </a:p>
            <a:p>
              <a:pPr algn="ctr"/>
              <a:endParaRPr lang="zh-TW" altLang="en-US" sz="1200" dirty="0"/>
            </a:p>
          </p:txBody>
        </p:sp>
        <p:sp>
          <p:nvSpPr>
            <p:cNvPr id="25" name="矩形: 圓角 24">
              <a:extLst>
                <a:ext uri="{FF2B5EF4-FFF2-40B4-BE49-F238E27FC236}">
                  <a16:creationId xmlns:a16="http://schemas.microsoft.com/office/drawing/2014/main" id="{790FD1D4-831F-454B-56A6-5828705F1E9E}"/>
                </a:ext>
              </a:extLst>
            </p:cNvPr>
            <p:cNvSpPr/>
            <p:nvPr/>
          </p:nvSpPr>
          <p:spPr>
            <a:xfrm>
              <a:off x="10903518" y="4286075"/>
              <a:ext cx="790856" cy="1149703"/>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Link list</a:t>
              </a:r>
              <a:r>
                <a:rPr lang="zh-TW" altLang="en-US" sz="1200" dirty="0">
                  <a:solidFill>
                    <a:schemeClr val="tx1"/>
                  </a:solidFill>
                </a:rPr>
                <a:t>架構</a:t>
              </a:r>
            </a:p>
          </p:txBody>
        </p:sp>
        <p:sp>
          <p:nvSpPr>
            <p:cNvPr id="26" name="矩形 25">
              <a:extLst>
                <a:ext uri="{FF2B5EF4-FFF2-40B4-BE49-F238E27FC236}">
                  <a16:creationId xmlns:a16="http://schemas.microsoft.com/office/drawing/2014/main" id="{D681A050-9CCB-E246-AB4E-66F1109DD16A}"/>
                </a:ext>
              </a:extLst>
            </p:cNvPr>
            <p:cNvSpPr/>
            <p:nvPr/>
          </p:nvSpPr>
          <p:spPr>
            <a:xfrm>
              <a:off x="4823107" y="1953175"/>
              <a:ext cx="1860834" cy="660490"/>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文字方塊 26">
              <a:extLst>
                <a:ext uri="{FF2B5EF4-FFF2-40B4-BE49-F238E27FC236}">
                  <a16:creationId xmlns:a16="http://schemas.microsoft.com/office/drawing/2014/main" id="{E0B75D92-F1D4-7241-3D2B-CFDFC46EAE7B}"/>
                </a:ext>
              </a:extLst>
            </p:cNvPr>
            <p:cNvSpPr txBox="1"/>
            <p:nvPr/>
          </p:nvSpPr>
          <p:spPr>
            <a:xfrm>
              <a:off x="4668234" y="1641425"/>
              <a:ext cx="986869" cy="307777"/>
            </a:xfrm>
            <a:prstGeom prst="rect">
              <a:avLst/>
            </a:prstGeom>
            <a:noFill/>
          </p:spPr>
          <p:txBody>
            <a:bodyPr wrap="square" rtlCol="0">
              <a:spAutoFit/>
            </a:bodyPr>
            <a:lstStyle/>
            <a:p>
              <a:r>
                <a:rPr lang="en-US" altLang="zh-TW" sz="1400" dirty="0"/>
                <a:t>client</a:t>
              </a:r>
              <a:endParaRPr lang="zh-TW" altLang="en-US" sz="1400" dirty="0"/>
            </a:p>
          </p:txBody>
        </p:sp>
        <p:sp>
          <p:nvSpPr>
            <p:cNvPr id="28" name="文字方塊 27">
              <a:extLst>
                <a:ext uri="{FF2B5EF4-FFF2-40B4-BE49-F238E27FC236}">
                  <a16:creationId xmlns:a16="http://schemas.microsoft.com/office/drawing/2014/main" id="{86F13491-6CB0-FF09-9623-25BE9A1B0661}"/>
                </a:ext>
              </a:extLst>
            </p:cNvPr>
            <p:cNvSpPr txBox="1"/>
            <p:nvPr/>
          </p:nvSpPr>
          <p:spPr>
            <a:xfrm>
              <a:off x="4777728" y="2036599"/>
              <a:ext cx="2034167" cy="461665"/>
            </a:xfrm>
            <a:prstGeom prst="rect">
              <a:avLst/>
            </a:prstGeom>
            <a:noFill/>
          </p:spPr>
          <p:txBody>
            <a:bodyPr wrap="square" rtlCol="0">
              <a:spAutoFit/>
            </a:bodyPr>
            <a:lstStyle/>
            <a:p>
              <a:pPr marL="342900" indent="-342900">
                <a:buAutoNum type="arabicPeriod"/>
              </a:pPr>
              <a:r>
                <a:rPr lang="en-US" altLang="zh-TW" sz="1200" dirty="0">
                  <a:latin typeface="微軟正黑體" panose="020B0604030504040204" pitchFamily="34" charset="-120"/>
                  <a:ea typeface="微軟正黑體" panose="020B0604030504040204" pitchFamily="34" charset="-120"/>
                </a:rPr>
                <a:t>Start and login</a:t>
              </a:r>
            </a:p>
            <a:p>
              <a:pPr marL="342900" indent="-342900">
                <a:buAutoNum type="arabicPeriod"/>
              </a:pPr>
              <a:r>
                <a:rPr lang="en-US" altLang="zh-TW" sz="1200" dirty="0">
                  <a:latin typeface="微軟正黑體" panose="020B0604030504040204" pitchFamily="34" charset="-120"/>
                  <a:ea typeface="微軟正黑體" panose="020B0604030504040204" pitchFamily="34" charset="-120"/>
                </a:rPr>
                <a:t>ranking board</a:t>
              </a:r>
              <a:endParaRPr lang="zh-TW" altLang="en-US" sz="1200" dirty="0">
                <a:latin typeface="微軟正黑體" panose="020B0604030504040204" pitchFamily="34" charset="-120"/>
                <a:ea typeface="微軟正黑體" panose="020B0604030504040204" pitchFamily="34" charset="-120"/>
              </a:endParaRPr>
            </a:p>
          </p:txBody>
        </p:sp>
        <p:cxnSp>
          <p:nvCxnSpPr>
            <p:cNvPr id="29" name="接點: 肘形 28">
              <a:extLst>
                <a:ext uri="{FF2B5EF4-FFF2-40B4-BE49-F238E27FC236}">
                  <a16:creationId xmlns:a16="http://schemas.microsoft.com/office/drawing/2014/main" id="{8C1FC112-F867-48D7-B4B9-DB347AF180AF}"/>
                </a:ext>
              </a:extLst>
            </p:cNvPr>
            <p:cNvCxnSpPr>
              <a:cxnSpLocks/>
              <a:endCxn id="21" idx="1"/>
            </p:cNvCxnSpPr>
            <p:nvPr/>
          </p:nvCxnSpPr>
          <p:spPr>
            <a:xfrm>
              <a:off x="6361778" y="2180597"/>
              <a:ext cx="1209763" cy="101593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文字方塊 29">
              <a:extLst>
                <a:ext uri="{FF2B5EF4-FFF2-40B4-BE49-F238E27FC236}">
                  <a16:creationId xmlns:a16="http://schemas.microsoft.com/office/drawing/2014/main" id="{882E3632-C7A7-D1AE-A4E6-C4EB7D6D3931}"/>
                </a:ext>
              </a:extLst>
            </p:cNvPr>
            <p:cNvSpPr txBox="1"/>
            <p:nvPr/>
          </p:nvSpPr>
          <p:spPr>
            <a:xfrm>
              <a:off x="6945661" y="2250116"/>
              <a:ext cx="414671" cy="830997"/>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建立連線</a:t>
              </a:r>
            </a:p>
          </p:txBody>
        </p:sp>
        <p:sp>
          <p:nvSpPr>
            <p:cNvPr id="31" name="矩形 30">
              <a:extLst>
                <a:ext uri="{FF2B5EF4-FFF2-40B4-BE49-F238E27FC236}">
                  <a16:creationId xmlns:a16="http://schemas.microsoft.com/office/drawing/2014/main" id="{7FB37DE1-D21D-4923-A8BF-AE05A3535478}"/>
                </a:ext>
              </a:extLst>
            </p:cNvPr>
            <p:cNvSpPr/>
            <p:nvPr/>
          </p:nvSpPr>
          <p:spPr>
            <a:xfrm>
              <a:off x="2529736" y="3797294"/>
              <a:ext cx="1734522" cy="98961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100" dirty="0">
                  <a:solidFill>
                    <a:schemeClr val="tx1"/>
                  </a:solidFill>
                  <a:latin typeface="微軟正黑體" panose="020B0604030504040204" pitchFamily="34" charset="-120"/>
                  <a:ea typeface="微軟正黑體" panose="020B0604030504040204" pitchFamily="34" charset="-120"/>
                </a:rPr>
                <a:t>1.</a:t>
              </a:r>
              <a:r>
                <a:rPr lang="zh-TW" altLang="en-US" sz="1100" dirty="0">
                  <a:solidFill>
                    <a:schemeClr val="tx1"/>
                  </a:solidFill>
                  <a:latin typeface="微軟正黑體" panose="020B0604030504040204" pitchFamily="34" charset="-120"/>
                  <a:ea typeface="微軟正黑體" panose="020B0604030504040204" pitchFamily="34" charset="-120"/>
                </a:rPr>
                <a:t>可由多名玩家共同操控</a:t>
              </a:r>
              <a:endParaRPr lang="en-US" altLang="zh-TW" sz="1100" dirty="0">
                <a:solidFill>
                  <a:schemeClr val="tx1"/>
                </a:solidFill>
                <a:latin typeface="微軟正黑體" panose="020B0604030504040204" pitchFamily="34" charset="-120"/>
                <a:ea typeface="微軟正黑體" panose="020B0604030504040204" pitchFamily="34" charset="-120"/>
              </a:endParaRPr>
            </a:p>
            <a:p>
              <a:r>
                <a:rPr lang="en-US" altLang="zh-TW" sz="1100" dirty="0">
                  <a:solidFill>
                    <a:schemeClr val="tx1"/>
                  </a:solidFill>
                  <a:latin typeface="微軟正黑體" panose="020B0604030504040204" pitchFamily="34" charset="-120"/>
                  <a:ea typeface="微軟正黑體" panose="020B0604030504040204" pitchFamily="34" charset="-120"/>
                </a:rPr>
                <a:t>2. </a:t>
              </a:r>
              <a:r>
                <a:rPr lang="zh-TW" altLang="en-US" sz="1100" dirty="0">
                  <a:solidFill>
                    <a:schemeClr val="tx1"/>
                  </a:solidFill>
                  <a:latin typeface="微軟正黑體" panose="020B0604030504040204" pitchFamily="34" charset="-120"/>
                  <a:ea typeface="微軟正黑體" panose="020B0604030504040204" pitchFamily="34" charset="-120"/>
                </a:rPr>
                <a:t>玩家可以共同決定速度與方向但為了避免</a:t>
              </a:r>
              <a:r>
                <a:rPr lang="en-US" altLang="zh-TW" sz="1100" dirty="0">
                  <a:solidFill>
                    <a:schemeClr val="tx1"/>
                  </a:solidFill>
                  <a:latin typeface="微軟正黑體" panose="020B0604030504040204" pitchFamily="34" charset="-120"/>
                  <a:ea typeface="微軟正黑體" panose="020B0604030504040204" pitchFamily="34" charset="-120"/>
                </a:rPr>
                <a:t>race condition</a:t>
              </a:r>
              <a:r>
                <a:rPr lang="zh-TW" altLang="en-US" sz="1100" dirty="0">
                  <a:solidFill>
                    <a:schemeClr val="tx1"/>
                  </a:solidFill>
                  <a:latin typeface="微軟正黑體" panose="020B0604030504040204" pitchFamily="34" charset="-120"/>
                  <a:ea typeface="微軟正黑體" panose="020B0604030504040204" pitchFamily="34" charset="-120"/>
                </a:rPr>
                <a:t>，需要使用</a:t>
              </a:r>
              <a:r>
                <a:rPr lang="en-US" altLang="zh-TW" sz="1100" dirty="0">
                  <a:solidFill>
                    <a:schemeClr val="tx1"/>
                  </a:solidFill>
                  <a:latin typeface="微軟正黑體" panose="020B0604030504040204" pitchFamily="34" charset="-120"/>
                  <a:ea typeface="微軟正黑體" panose="020B0604030504040204" pitchFamily="34" charset="-120"/>
                </a:rPr>
                <a:t>semaphore</a:t>
              </a:r>
              <a:endParaRPr lang="zh-TW" altLang="en-US" sz="1100" dirty="0">
                <a:solidFill>
                  <a:schemeClr val="tx1"/>
                </a:solidFill>
                <a:latin typeface="微軟正黑體" panose="020B0604030504040204" pitchFamily="34" charset="-120"/>
                <a:ea typeface="微軟正黑體" panose="020B0604030504040204" pitchFamily="34" charset="-120"/>
              </a:endParaRPr>
            </a:p>
          </p:txBody>
        </p:sp>
      </p:grpSp>
      <p:sp>
        <p:nvSpPr>
          <p:cNvPr id="41" name="文本框 18">
            <a:extLst>
              <a:ext uri="{FF2B5EF4-FFF2-40B4-BE49-F238E27FC236}">
                <a16:creationId xmlns:a16="http://schemas.microsoft.com/office/drawing/2014/main" id="{B8D81FD0-9726-7AC1-A41D-928DF09EDF4B}"/>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系  統  架  構  圖</a:t>
            </a:r>
            <a:endParaRPr kumimoji="1" lang="zh-TW" altLang="zh-TW" sz="6000" b="1"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46862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ED8D0A4E-86A0-3CD1-CEAE-143C3FB65F95}"/>
              </a:ext>
            </a:extLst>
          </p:cNvPr>
          <p:cNvSpPr txBox="1"/>
          <p:nvPr/>
        </p:nvSpPr>
        <p:spPr>
          <a:xfrm>
            <a:off x="4454931" y="2331720"/>
            <a:ext cx="3904438" cy="1097280"/>
          </a:xfrm>
          <a:prstGeom prst="rect">
            <a:avLst/>
          </a:prstGeom>
          <a:noFill/>
        </p:spPr>
        <p:txBody>
          <a:bodyPr wrap="square" rtlCol="0">
            <a:normAutofit/>
          </a:bodyPr>
          <a:lstStyle/>
          <a:p>
            <a:pPr algn="ctr"/>
            <a:r>
              <a:rPr kumimoji="1" lang="zh-TW" altLang="en-US" sz="5400" b="1" dirty="0">
                <a:solidFill>
                  <a:schemeClr val="tx1">
                    <a:lumMod val="75000"/>
                    <a:lumOff val="25000"/>
                  </a:schemeClr>
                </a:solidFill>
                <a:latin typeface="微軟正黑體" panose="020B0604030504040204" pitchFamily="34" charset="-120"/>
                <a:ea typeface="微軟正黑體" panose="020B0604030504040204" pitchFamily="34" charset="-120"/>
              </a:rPr>
              <a:t>實作細節</a:t>
            </a:r>
            <a:endParaRPr kumimoji="1" lang="en-US" altLang="zh-CN" sz="5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A32CDC39-9584-0944-5088-5FBA080BED83}"/>
              </a:ext>
            </a:extLst>
          </p:cNvPr>
          <p:cNvSpPr txBox="1"/>
          <p:nvPr/>
        </p:nvSpPr>
        <p:spPr>
          <a:xfrm>
            <a:off x="5786821" y="1501956"/>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3</a:t>
            </a:r>
            <a:endParaRPr kumimoji="1" lang="zh-CN" altLang="en-US" sz="2800" dirty="0">
              <a:solidFill>
                <a:srgbClr val="274C77"/>
              </a:solidFill>
              <a:latin typeface="+mj-ea"/>
              <a:ea typeface="+mj-ea"/>
            </a:endParaRPr>
          </a:p>
        </p:txBody>
      </p:sp>
      <p:sp>
        <p:nvSpPr>
          <p:cNvPr id="7" name="矩形: 圓角 6">
            <a:extLst>
              <a:ext uri="{FF2B5EF4-FFF2-40B4-BE49-F238E27FC236}">
                <a16:creationId xmlns:a16="http://schemas.microsoft.com/office/drawing/2014/main" id="{EEBFC172-01A0-1824-C77C-25F700C372C6}"/>
              </a:ext>
            </a:extLst>
          </p:cNvPr>
          <p:cNvSpPr/>
          <p:nvPr/>
        </p:nvSpPr>
        <p:spPr>
          <a:xfrm>
            <a:off x="2266950"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遙控車</a:t>
            </a:r>
          </a:p>
        </p:txBody>
      </p:sp>
      <p:sp>
        <p:nvSpPr>
          <p:cNvPr id="9" name="矩形: 圓角 8">
            <a:extLst>
              <a:ext uri="{FF2B5EF4-FFF2-40B4-BE49-F238E27FC236}">
                <a16:creationId xmlns:a16="http://schemas.microsoft.com/office/drawing/2014/main" id="{28C94045-3F8A-B401-A188-BE09E064A87D}"/>
              </a:ext>
            </a:extLst>
          </p:cNvPr>
          <p:cNvSpPr/>
          <p:nvPr/>
        </p:nvSpPr>
        <p:spPr>
          <a:xfrm>
            <a:off x="5203825"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球門主機</a:t>
            </a:r>
          </a:p>
        </p:txBody>
      </p:sp>
      <p:sp>
        <p:nvSpPr>
          <p:cNvPr id="10" name="矩形: 圓角 9">
            <a:extLst>
              <a:ext uri="{FF2B5EF4-FFF2-40B4-BE49-F238E27FC236}">
                <a16:creationId xmlns:a16="http://schemas.microsoft.com/office/drawing/2014/main" id="{23DA4AF2-802D-0B0C-407F-7D0291A13A09}"/>
              </a:ext>
            </a:extLst>
          </p:cNvPr>
          <p:cNvSpPr/>
          <p:nvPr/>
        </p:nvSpPr>
        <p:spPr>
          <a:xfrm>
            <a:off x="8140700"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玩家操作介面</a:t>
            </a:r>
          </a:p>
        </p:txBody>
      </p:sp>
    </p:spTree>
    <p:extLst>
      <p:ext uri="{BB962C8B-B14F-4D97-AF65-F5344CB8AC3E}">
        <p14:creationId xmlns:p14="http://schemas.microsoft.com/office/powerpoint/2010/main" val="383424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18">
            <a:extLst>
              <a:ext uri="{FF2B5EF4-FFF2-40B4-BE49-F238E27FC236}">
                <a16:creationId xmlns:a16="http://schemas.microsoft.com/office/drawing/2014/main" id="{C971AC02-E981-CB81-C319-1BC8A0B98D61}"/>
              </a:ext>
            </a:extLst>
          </p:cNvPr>
          <p:cNvSpPr txBox="1"/>
          <p:nvPr/>
        </p:nvSpPr>
        <p:spPr>
          <a:xfrm>
            <a:off x="1723149" y="827753"/>
            <a:ext cx="4705346"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kumimoji="1" lang="zh-TW" altLang="en-US" sz="5600" b="1" dirty="0">
                <a:solidFill>
                  <a:schemeClr val="tx2"/>
                </a:solidFill>
                <a:latin typeface="+mj-lt"/>
                <a:ea typeface="+mj-ea"/>
                <a:cs typeface="+mj-cs"/>
              </a:rPr>
              <a:t>遙  控  車</a:t>
            </a:r>
            <a:endParaRPr kumimoji="1" lang="en-US" altLang="zh-TW" sz="5600" b="1" dirty="0">
              <a:solidFill>
                <a:schemeClr val="tx2"/>
              </a:solidFill>
              <a:latin typeface="+mj-lt"/>
              <a:ea typeface="+mj-ea"/>
              <a:cs typeface="+mj-cs"/>
            </a:endParaRPr>
          </a:p>
        </p:txBody>
      </p:sp>
      <p:pic>
        <p:nvPicPr>
          <p:cNvPr id="13" name="圖片 12" descr="一張含有 電子產品, 汽車零件, 電子工程, 電氣線路 的圖片&#10;&#10;自動產生的描述">
            <a:extLst>
              <a:ext uri="{FF2B5EF4-FFF2-40B4-BE49-F238E27FC236}">
                <a16:creationId xmlns:a16="http://schemas.microsoft.com/office/drawing/2014/main" id="{0165DACA-5596-6D79-2EA5-EF07EBB87BBF}"/>
              </a:ext>
            </a:extLst>
          </p:cNvPr>
          <p:cNvPicPr>
            <a:picLocks noChangeAspect="1"/>
          </p:cNvPicPr>
          <p:nvPr/>
        </p:nvPicPr>
        <p:blipFill>
          <a:blip r:embed="rId2">
            <a:extLst>
              <a:ext uri="{28A0092B-C50C-407E-A947-70E740481C1C}">
                <a14:useLocalDpi xmlns:a14="http://schemas.microsoft.com/office/drawing/2010/main" val="0"/>
              </a:ext>
            </a:extLst>
          </a:blip>
          <a:srcRect t="20919" r="-1" b="39655"/>
          <a:stretch/>
        </p:blipFill>
        <p:spPr>
          <a:xfrm>
            <a:off x="6760989" y="471847"/>
            <a:ext cx="4806252" cy="3368663"/>
          </a:xfrm>
          <a:prstGeom prst="rect">
            <a:avLst/>
          </a:prstGeom>
        </p:spPr>
      </p:pic>
      <p:pic>
        <p:nvPicPr>
          <p:cNvPr id="18" name="圖片 17" descr="一張含有 文字, 電子產品, 螢幕擷取畫面, 軟體 的圖片&#10;&#10;自動產生的描述">
            <a:extLst>
              <a:ext uri="{FF2B5EF4-FFF2-40B4-BE49-F238E27FC236}">
                <a16:creationId xmlns:a16="http://schemas.microsoft.com/office/drawing/2014/main" id="{9F062589-A2A7-922B-C6FA-E1EBF37569C6}"/>
              </a:ext>
            </a:extLst>
          </p:cNvPr>
          <p:cNvPicPr>
            <a:picLocks noChangeAspect="1"/>
          </p:cNvPicPr>
          <p:nvPr/>
        </p:nvPicPr>
        <p:blipFill>
          <a:blip r:embed="rId3">
            <a:extLst>
              <a:ext uri="{28A0092B-C50C-407E-A947-70E740481C1C}">
                <a14:useLocalDpi xmlns:a14="http://schemas.microsoft.com/office/drawing/2010/main" val="0"/>
              </a:ext>
            </a:extLst>
          </a:blip>
          <a:srcRect r="36321" b="28861"/>
          <a:stretch/>
        </p:blipFill>
        <p:spPr>
          <a:xfrm>
            <a:off x="6747933" y="3931950"/>
            <a:ext cx="4819308" cy="2543895"/>
          </a:xfrm>
          <a:prstGeom prst="rect">
            <a:avLst/>
          </a:prstGeom>
        </p:spPr>
      </p:pic>
      <p:sp>
        <p:nvSpPr>
          <p:cNvPr id="19" name="文字方塊 18">
            <a:extLst>
              <a:ext uri="{FF2B5EF4-FFF2-40B4-BE49-F238E27FC236}">
                <a16:creationId xmlns:a16="http://schemas.microsoft.com/office/drawing/2014/main" id="{37BCFE38-C425-D9C9-D30D-3BAD60EBCF37}"/>
              </a:ext>
            </a:extLst>
          </p:cNvPr>
          <p:cNvSpPr txBox="1"/>
          <p:nvPr/>
        </p:nvSpPr>
        <p:spPr>
          <a:xfrm>
            <a:off x="1295404" y="2548603"/>
            <a:ext cx="4800596" cy="37810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TW" dirty="0"/>
              <a:t>L298N</a:t>
            </a:r>
            <a:r>
              <a:rPr lang="zh-TW" altLang="en-US" dirty="0"/>
              <a:t>馬達驅動板</a:t>
            </a:r>
            <a:endParaRPr lang="en-US" altLang="zh-TW" dirty="0"/>
          </a:p>
          <a:p>
            <a:pPr marL="285750" indent="-285750">
              <a:lnSpc>
                <a:spcPct val="150000"/>
              </a:lnSpc>
              <a:buFont typeface="Arial" panose="020B0604020202020204" pitchFamily="34" charset="0"/>
              <a:buChar char="•"/>
            </a:pPr>
            <a:r>
              <a:rPr lang="zh-TW" altLang="en-US" dirty="0"/>
              <a:t>多名玩家共同操作決定速度與方向</a:t>
            </a:r>
            <a:endParaRPr lang="en-US" altLang="zh-TW" dirty="0"/>
          </a:p>
          <a:p>
            <a:pPr marL="285750" indent="-285750">
              <a:lnSpc>
                <a:spcPct val="150000"/>
              </a:lnSpc>
              <a:buFont typeface="Arial" panose="020B0604020202020204" pitchFamily="34" charset="0"/>
              <a:buChar char="•"/>
            </a:pPr>
            <a:r>
              <a:rPr lang="zh-TW" altLang="en-US" dirty="0"/>
              <a:t>利用</a:t>
            </a:r>
            <a:r>
              <a:rPr lang="en-US" altLang="zh-TW" dirty="0" err="1">
                <a:solidFill>
                  <a:srgbClr val="0070C0"/>
                </a:solidFill>
              </a:rPr>
              <a:t>qjoypad</a:t>
            </a:r>
            <a:r>
              <a:rPr lang="zh-TW" altLang="en-US" dirty="0"/>
              <a:t>實現搖桿控制增加娛樂性</a:t>
            </a:r>
            <a:endParaRPr lang="en-US" altLang="zh-TW" dirty="0"/>
          </a:p>
          <a:p>
            <a:pPr marL="285750" indent="-285750">
              <a:lnSpc>
                <a:spcPct val="150000"/>
              </a:lnSpc>
              <a:buFont typeface="Arial" panose="020B0604020202020204" pitchFamily="34" charset="0"/>
              <a:buChar char="•"/>
            </a:pPr>
            <a:r>
              <a:rPr lang="en-US" altLang="zh-TW" dirty="0"/>
              <a:t>Web</a:t>
            </a:r>
            <a:r>
              <a:rPr lang="zh-TW" altLang="en-US" dirty="0"/>
              <a:t>顯示鏡頭畫面與移動按鍵</a:t>
            </a:r>
            <a:endParaRPr lang="en-US" altLang="zh-TW" dirty="0"/>
          </a:p>
          <a:p>
            <a:pPr marL="285750" indent="-285750">
              <a:lnSpc>
                <a:spcPct val="150000"/>
              </a:lnSpc>
              <a:buFont typeface="Arial" panose="020B0604020202020204" pitchFamily="34" charset="0"/>
              <a:buChar char="•"/>
            </a:pPr>
            <a:r>
              <a:rPr lang="en-US" altLang="zh-TW" dirty="0"/>
              <a:t>Driver</a:t>
            </a:r>
            <a:r>
              <a:rPr lang="zh-TW" altLang="en-US" dirty="0"/>
              <a:t>驅動</a:t>
            </a:r>
            <a:r>
              <a:rPr lang="en-US" altLang="zh-TW" dirty="0"/>
              <a:t>GPIO</a:t>
            </a:r>
          </a:p>
          <a:p>
            <a:pPr marL="285750" indent="-285750">
              <a:lnSpc>
                <a:spcPct val="150000"/>
              </a:lnSpc>
              <a:buFont typeface="Arial" panose="020B0604020202020204" pitchFamily="34" charset="0"/>
              <a:buChar char="•"/>
            </a:pPr>
            <a:r>
              <a:rPr lang="zh-TW" altLang="en-US" dirty="0"/>
              <a:t>利用</a:t>
            </a:r>
            <a:r>
              <a:rPr lang="en-US" altLang="zh-TW" dirty="0"/>
              <a:t>SPI</a:t>
            </a:r>
            <a:r>
              <a:rPr lang="zh-TW" altLang="en-US" dirty="0"/>
              <a:t>介面控制</a:t>
            </a:r>
            <a:r>
              <a:rPr lang="en-US" altLang="zh-TW" dirty="0"/>
              <a:t>8*8</a:t>
            </a:r>
            <a:r>
              <a:rPr lang="zh-TW" altLang="en-US" dirty="0"/>
              <a:t>點矩陣</a:t>
            </a:r>
            <a:r>
              <a:rPr lang="en-US" altLang="zh-TW" dirty="0"/>
              <a:t>LED</a:t>
            </a:r>
          </a:p>
          <a:p>
            <a:pPr marL="285750" indent="-285750">
              <a:lnSpc>
                <a:spcPct val="150000"/>
              </a:lnSpc>
              <a:buFont typeface="Arial" panose="020B0604020202020204" pitchFamily="34" charset="0"/>
              <a:buChar char="•"/>
            </a:pPr>
            <a:r>
              <a:rPr lang="zh-TW" altLang="en-US" dirty="0"/>
              <a:t>利用</a:t>
            </a:r>
            <a:r>
              <a:rPr lang="en-US" altLang="zh-TW" dirty="0">
                <a:solidFill>
                  <a:srgbClr val="0070C0"/>
                </a:solidFill>
              </a:rPr>
              <a:t>fork</a:t>
            </a:r>
            <a:r>
              <a:rPr lang="zh-TW" altLang="en-US" dirty="0"/>
              <a:t>開一個新的</a:t>
            </a:r>
            <a:r>
              <a:rPr lang="en-US" altLang="zh-TW" dirty="0"/>
              <a:t>process</a:t>
            </a:r>
            <a:r>
              <a:rPr lang="zh-TW" altLang="en-US" dirty="0"/>
              <a:t>，</a:t>
            </a:r>
            <a:r>
              <a:rPr lang="en-US" altLang="zh-TW" dirty="0" err="1">
                <a:solidFill>
                  <a:srgbClr val="0070C0"/>
                </a:solidFill>
              </a:rPr>
              <a:t>execlp</a:t>
            </a:r>
            <a:r>
              <a:rPr lang="zh-TW" altLang="en-US" dirty="0"/>
              <a:t>觀看遙控車鏡頭畫面</a:t>
            </a:r>
            <a:endParaRPr lang="en-US" altLang="zh-TW" dirty="0"/>
          </a:p>
          <a:p>
            <a:pPr marL="285750" indent="-285750">
              <a:lnSpc>
                <a:spcPct val="150000"/>
              </a:lnSpc>
              <a:buFont typeface="Arial" panose="020B0604020202020204" pitchFamily="34" charset="0"/>
              <a:buChar char="•"/>
            </a:pPr>
            <a:endParaRPr lang="zh-TW" altLang="en-US" dirty="0"/>
          </a:p>
        </p:txBody>
      </p:sp>
    </p:spTree>
    <p:extLst>
      <p:ext uri="{BB962C8B-B14F-4D97-AF65-F5344CB8AC3E}">
        <p14:creationId xmlns:p14="http://schemas.microsoft.com/office/powerpoint/2010/main" val="264881703"/>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1228</TotalTime>
  <Words>729</Words>
  <Application>Microsoft Office PowerPoint</Application>
  <PresentationFormat>寬螢幕</PresentationFormat>
  <Paragraphs>101</Paragraphs>
  <Slides>19</Slides>
  <Notes>0</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Source Han Sans TC</vt:lpstr>
      <vt:lpstr>微軟正黑體</vt:lpstr>
      <vt:lpstr>Arial</vt:lpstr>
      <vt:lpstr>Franklin Gothic Book</vt:lpstr>
      <vt:lpstr>裁剪</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王承翰</dc:creator>
  <cp:lastModifiedBy>王承翰</cp:lastModifiedBy>
  <cp:revision>3</cp:revision>
  <dcterms:created xsi:type="dcterms:W3CDTF">2024-12-23T07:34:12Z</dcterms:created>
  <dcterms:modified xsi:type="dcterms:W3CDTF">2024-12-24T04:03:59Z</dcterms:modified>
</cp:coreProperties>
</file>